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257" r:id="rId4"/>
    <p:sldId id="258" r:id="rId5"/>
    <p:sldId id="259" r:id="rId6"/>
    <p:sldId id="260" r:id="rId7"/>
    <p:sldId id="275" r:id="rId8"/>
    <p:sldId id="261" r:id="rId9"/>
    <p:sldId id="262" r:id="rId10"/>
    <p:sldId id="274" r:id="rId11"/>
    <p:sldId id="268" r:id="rId12"/>
    <p:sldId id="269" r:id="rId13"/>
    <p:sldId id="267" r:id="rId14"/>
    <p:sldId id="266" r:id="rId15"/>
    <p:sldId id="263" r:id="rId16"/>
    <p:sldId id="270" r:id="rId17"/>
    <p:sldId id="271" r:id="rId18"/>
    <p:sldId id="272" r:id="rId1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1" d="100"/>
          <a:sy n="81" d="100"/>
        </p:scale>
        <p:origin x="75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577A41-F556-43AF-59B6-8051897F0592}"/>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1BAD94D5-8C4D-5343-995C-D447C78A224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02E12804-938D-CD58-6165-9CC86FCF1F16}"/>
              </a:ext>
            </a:extLst>
          </p:cNvPr>
          <p:cNvSpPr>
            <a:spLocks noGrp="1"/>
          </p:cNvSpPr>
          <p:nvPr>
            <p:ph type="dt" sz="half" idx="10"/>
          </p:nvPr>
        </p:nvSpPr>
        <p:spPr/>
        <p:txBody>
          <a:bodyPr/>
          <a:lstStyle/>
          <a:p>
            <a:fld id="{23D2E316-B2F0-419B-BD60-3016CAC838FC}" type="datetimeFigureOut">
              <a:rPr lang="fr-FR" smtClean="0"/>
              <a:t>10/06/2024</a:t>
            </a:fld>
            <a:endParaRPr lang="fr-FR"/>
          </a:p>
        </p:txBody>
      </p:sp>
      <p:sp>
        <p:nvSpPr>
          <p:cNvPr id="5" name="Espace réservé du pied de page 4">
            <a:extLst>
              <a:ext uri="{FF2B5EF4-FFF2-40B4-BE49-F238E27FC236}">
                <a16:creationId xmlns:a16="http://schemas.microsoft.com/office/drawing/2014/main" id="{0310B124-C6AD-FA3F-B1C9-F5ED49AE3D9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7698C82-FF19-37B3-226B-3A9F19F20733}"/>
              </a:ext>
            </a:extLst>
          </p:cNvPr>
          <p:cNvSpPr>
            <a:spLocks noGrp="1"/>
          </p:cNvSpPr>
          <p:nvPr>
            <p:ph type="sldNum" sz="quarter" idx="12"/>
          </p:nvPr>
        </p:nvSpPr>
        <p:spPr/>
        <p:txBody>
          <a:bodyPr/>
          <a:lstStyle/>
          <a:p>
            <a:fld id="{1C45D2E9-3A60-43FF-B7EC-5EAB2684C636}" type="slidenum">
              <a:rPr lang="fr-FR" smtClean="0"/>
              <a:t>‹N°›</a:t>
            </a:fld>
            <a:endParaRPr lang="fr-FR"/>
          </a:p>
        </p:txBody>
      </p:sp>
    </p:spTree>
    <p:extLst>
      <p:ext uri="{BB962C8B-B14F-4D97-AF65-F5344CB8AC3E}">
        <p14:creationId xmlns:p14="http://schemas.microsoft.com/office/powerpoint/2010/main" val="3332207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6BEC04E-5058-8FBC-4896-0EC7550631F4}"/>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1FAAC3B6-CE49-A233-50BC-E86BBA0A4DC4}"/>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C30F9C1-C305-5233-CA83-E05DCFD3015A}"/>
              </a:ext>
            </a:extLst>
          </p:cNvPr>
          <p:cNvSpPr>
            <a:spLocks noGrp="1"/>
          </p:cNvSpPr>
          <p:nvPr>
            <p:ph type="dt" sz="half" idx="10"/>
          </p:nvPr>
        </p:nvSpPr>
        <p:spPr/>
        <p:txBody>
          <a:bodyPr/>
          <a:lstStyle/>
          <a:p>
            <a:fld id="{23D2E316-B2F0-419B-BD60-3016CAC838FC}" type="datetimeFigureOut">
              <a:rPr lang="fr-FR" smtClean="0"/>
              <a:t>10/06/2024</a:t>
            </a:fld>
            <a:endParaRPr lang="fr-FR"/>
          </a:p>
        </p:txBody>
      </p:sp>
      <p:sp>
        <p:nvSpPr>
          <p:cNvPr id="5" name="Espace réservé du pied de page 4">
            <a:extLst>
              <a:ext uri="{FF2B5EF4-FFF2-40B4-BE49-F238E27FC236}">
                <a16:creationId xmlns:a16="http://schemas.microsoft.com/office/drawing/2014/main" id="{BE11B6F9-F55E-8F61-3089-B7DFE9D3695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F91C32C-F067-B740-F876-419DE99EB8EE}"/>
              </a:ext>
            </a:extLst>
          </p:cNvPr>
          <p:cNvSpPr>
            <a:spLocks noGrp="1"/>
          </p:cNvSpPr>
          <p:nvPr>
            <p:ph type="sldNum" sz="quarter" idx="12"/>
          </p:nvPr>
        </p:nvSpPr>
        <p:spPr/>
        <p:txBody>
          <a:bodyPr/>
          <a:lstStyle/>
          <a:p>
            <a:fld id="{1C45D2E9-3A60-43FF-B7EC-5EAB2684C636}" type="slidenum">
              <a:rPr lang="fr-FR" smtClean="0"/>
              <a:t>‹N°›</a:t>
            </a:fld>
            <a:endParaRPr lang="fr-FR"/>
          </a:p>
        </p:txBody>
      </p:sp>
    </p:spTree>
    <p:extLst>
      <p:ext uri="{BB962C8B-B14F-4D97-AF65-F5344CB8AC3E}">
        <p14:creationId xmlns:p14="http://schemas.microsoft.com/office/powerpoint/2010/main" val="3886633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0A31249D-7619-0126-A1FE-3FD12B2F098F}"/>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510F919C-0B80-6205-B35A-A3321AE55CD4}"/>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1347704-89D5-08A6-E9C1-EA5AF3001D6A}"/>
              </a:ext>
            </a:extLst>
          </p:cNvPr>
          <p:cNvSpPr>
            <a:spLocks noGrp="1"/>
          </p:cNvSpPr>
          <p:nvPr>
            <p:ph type="dt" sz="half" idx="10"/>
          </p:nvPr>
        </p:nvSpPr>
        <p:spPr/>
        <p:txBody>
          <a:bodyPr/>
          <a:lstStyle/>
          <a:p>
            <a:fld id="{23D2E316-B2F0-419B-BD60-3016CAC838FC}" type="datetimeFigureOut">
              <a:rPr lang="fr-FR" smtClean="0"/>
              <a:t>10/06/2024</a:t>
            </a:fld>
            <a:endParaRPr lang="fr-FR"/>
          </a:p>
        </p:txBody>
      </p:sp>
      <p:sp>
        <p:nvSpPr>
          <p:cNvPr id="5" name="Espace réservé du pied de page 4">
            <a:extLst>
              <a:ext uri="{FF2B5EF4-FFF2-40B4-BE49-F238E27FC236}">
                <a16:creationId xmlns:a16="http://schemas.microsoft.com/office/drawing/2014/main" id="{1A2BBE6D-F8D0-623C-A429-F75DC7CCE10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43A3BE9-0687-30F0-6BDD-56A646D9A4E2}"/>
              </a:ext>
            </a:extLst>
          </p:cNvPr>
          <p:cNvSpPr>
            <a:spLocks noGrp="1"/>
          </p:cNvSpPr>
          <p:nvPr>
            <p:ph type="sldNum" sz="quarter" idx="12"/>
          </p:nvPr>
        </p:nvSpPr>
        <p:spPr/>
        <p:txBody>
          <a:bodyPr/>
          <a:lstStyle/>
          <a:p>
            <a:fld id="{1C45D2E9-3A60-43FF-B7EC-5EAB2684C636}" type="slidenum">
              <a:rPr lang="fr-FR" smtClean="0"/>
              <a:t>‹N°›</a:t>
            </a:fld>
            <a:endParaRPr lang="fr-FR"/>
          </a:p>
        </p:txBody>
      </p:sp>
    </p:spTree>
    <p:extLst>
      <p:ext uri="{BB962C8B-B14F-4D97-AF65-F5344CB8AC3E}">
        <p14:creationId xmlns:p14="http://schemas.microsoft.com/office/powerpoint/2010/main" val="2900892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D12EE57-31FB-EE2C-EEF0-8C3FEB906EB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98480D54-5F1D-7CC2-4BDD-5D31DF109DE9}"/>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B15E89B-3ACB-F92C-4254-29E5EB01CDEA}"/>
              </a:ext>
            </a:extLst>
          </p:cNvPr>
          <p:cNvSpPr>
            <a:spLocks noGrp="1"/>
          </p:cNvSpPr>
          <p:nvPr>
            <p:ph type="dt" sz="half" idx="10"/>
          </p:nvPr>
        </p:nvSpPr>
        <p:spPr/>
        <p:txBody>
          <a:bodyPr/>
          <a:lstStyle/>
          <a:p>
            <a:fld id="{23D2E316-B2F0-419B-BD60-3016CAC838FC}" type="datetimeFigureOut">
              <a:rPr lang="fr-FR" smtClean="0"/>
              <a:t>10/06/2024</a:t>
            </a:fld>
            <a:endParaRPr lang="fr-FR"/>
          </a:p>
        </p:txBody>
      </p:sp>
      <p:sp>
        <p:nvSpPr>
          <p:cNvPr id="5" name="Espace réservé du pied de page 4">
            <a:extLst>
              <a:ext uri="{FF2B5EF4-FFF2-40B4-BE49-F238E27FC236}">
                <a16:creationId xmlns:a16="http://schemas.microsoft.com/office/drawing/2014/main" id="{00083F5A-0447-9EA4-C73F-FDFE993B673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9BD5A65-4696-B243-90D0-C408E63B32DB}"/>
              </a:ext>
            </a:extLst>
          </p:cNvPr>
          <p:cNvSpPr>
            <a:spLocks noGrp="1"/>
          </p:cNvSpPr>
          <p:nvPr>
            <p:ph type="sldNum" sz="quarter" idx="12"/>
          </p:nvPr>
        </p:nvSpPr>
        <p:spPr/>
        <p:txBody>
          <a:bodyPr/>
          <a:lstStyle/>
          <a:p>
            <a:fld id="{1C45D2E9-3A60-43FF-B7EC-5EAB2684C636}" type="slidenum">
              <a:rPr lang="fr-FR" smtClean="0"/>
              <a:t>‹N°›</a:t>
            </a:fld>
            <a:endParaRPr lang="fr-FR"/>
          </a:p>
        </p:txBody>
      </p:sp>
    </p:spTree>
    <p:extLst>
      <p:ext uri="{BB962C8B-B14F-4D97-AF65-F5344CB8AC3E}">
        <p14:creationId xmlns:p14="http://schemas.microsoft.com/office/powerpoint/2010/main" val="3177731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13FE589-53F0-178F-2A02-70136459C07F}"/>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5655985F-FCBA-1A50-CBF2-C42F019CA37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9F85E4F5-86E8-D1BD-B9A4-613C42956758}"/>
              </a:ext>
            </a:extLst>
          </p:cNvPr>
          <p:cNvSpPr>
            <a:spLocks noGrp="1"/>
          </p:cNvSpPr>
          <p:nvPr>
            <p:ph type="dt" sz="half" idx="10"/>
          </p:nvPr>
        </p:nvSpPr>
        <p:spPr/>
        <p:txBody>
          <a:bodyPr/>
          <a:lstStyle/>
          <a:p>
            <a:fld id="{23D2E316-B2F0-419B-BD60-3016CAC838FC}" type="datetimeFigureOut">
              <a:rPr lang="fr-FR" smtClean="0"/>
              <a:t>10/06/2024</a:t>
            </a:fld>
            <a:endParaRPr lang="fr-FR"/>
          </a:p>
        </p:txBody>
      </p:sp>
      <p:sp>
        <p:nvSpPr>
          <p:cNvPr id="5" name="Espace réservé du pied de page 4">
            <a:extLst>
              <a:ext uri="{FF2B5EF4-FFF2-40B4-BE49-F238E27FC236}">
                <a16:creationId xmlns:a16="http://schemas.microsoft.com/office/drawing/2014/main" id="{5A395CE7-8630-8DB2-1D3A-F097D44CB36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901B925-2309-3A3B-8C00-AEC7144D3D51}"/>
              </a:ext>
            </a:extLst>
          </p:cNvPr>
          <p:cNvSpPr>
            <a:spLocks noGrp="1"/>
          </p:cNvSpPr>
          <p:nvPr>
            <p:ph type="sldNum" sz="quarter" idx="12"/>
          </p:nvPr>
        </p:nvSpPr>
        <p:spPr/>
        <p:txBody>
          <a:bodyPr/>
          <a:lstStyle/>
          <a:p>
            <a:fld id="{1C45D2E9-3A60-43FF-B7EC-5EAB2684C636}" type="slidenum">
              <a:rPr lang="fr-FR" smtClean="0"/>
              <a:t>‹N°›</a:t>
            </a:fld>
            <a:endParaRPr lang="fr-FR"/>
          </a:p>
        </p:txBody>
      </p:sp>
    </p:spTree>
    <p:extLst>
      <p:ext uri="{BB962C8B-B14F-4D97-AF65-F5344CB8AC3E}">
        <p14:creationId xmlns:p14="http://schemas.microsoft.com/office/powerpoint/2010/main" val="1309181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F2CB4E-02A1-0210-96A9-F78317E73A7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4DBF16C-6CA9-E715-6339-C05219F1F8FC}"/>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C8A5916C-FE5F-2A95-0F18-82697FEDE636}"/>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D74AE8BD-9302-0780-3BCE-E3190656D393}"/>
              </a:ext>
            </a:extLst>
          </p:cNvPr>
          <p:cNvSpPr>
            <a:spLocks noGrp="1"/>
          </p:cNvSpPr>
          <p:nvPr>
            <p:ph type="dt" sz="half" idx="10"/>
          </p:nvPr>
        </p:nvSpPr>
        <p:spPr/>
        <p:txBody>
          <a:bodyPr/>
          <a:lstStyle/>
          <a:p>
            <a:fld id="{23D2E316-B2F0-419B-BD60-3016CAC838FC}" type="datetimeFigureOut">
              <a:rPr lang="fr-FR" smtClean="0"/>
              <a:t>10/06/2024</a:t>
            </a:fld>
            <a:endParaRPr lang="fr-FR"/>
          </a:p>
        </p:txBody>
      </p:sp>
      <p:sp>
        <p:nvSpPr>
          <p:cNvPr id="6" name="Espace réservé du pied de page 5">
            <a:extLst>
              <a:ext uri="{FF2B5EF4-FFF2-40B4-BE49-F238E27FC236}">
                <a16:creationId xmlns:a16="http://schemas.microsoft.com/office/drawing/2014/main" id="{0802B0F8-99A2-E8B9-FD08-E25443801BC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D3A18B4-BD15-763E-E13F-366616E9D3D9}"/>
              </a:ext>
            </a:extLst>
          </p:cNvPr>
          <p:cNvSpPr>
            <a:spLocks noGrp="1"/>
          </p:cNvSpPr>
          <p:nvPr>
            <p:ph type="sldNum" sz="quarter" idx="12"/>
          </p:nvPr>
        </p:nvSpPr>
        <p:spPr/>
        <p:txBody>
          <a:bodyPr/>
          <a:lstStyle/>
          <a:p>
            <a:fld id="{1C45D2E9-3A60-43FF-B7EC-5EAB2684C636}" type="slidenum">
              <a:rPr lang="fr-FR" smtClean="0"/>
              <a:t>‹N°›</a:t>
            </a:fld>
            <a:endParaRPr lang="fr-FR"/>
          </a:p>
        </p:txBody>
      </p:sp>
    </p:spTree>
    <p:extLst>
      <p:ext uri="{BB962C8B-B14F-4D97-AF65-F5344CB8AC3E}">
        <p14:creationId xmlns:p14="http://schemas.microsoft.com/office/powerpoint/2010/main" val="2653544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53CB661-E802-9A49-4C7A-20867A2963F1}"/>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4A2B91A8-6BBE-A909-D0AE-25CF8166E8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6BE0BF80-137E-D272-2C39-D1F5B9BB082F}"/>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FFBD262-F4B7-0247-6D4F-FE851E67EE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17BF7C1E-6D59-6C76-3C29-DD5585B35A4C}"/>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4D213852-05EC-9E67-FEB7-1E3E92AF0A82}"/>
              </a:ext>
            </a:extLst>
          </p:cNvPr>
          <p:cNvSpPr>
            <a:spLocks noGrp="1"/>
          </p:cNvSpPr>
          <p:nvPr>
            <p:ph type="dt" sz="half" idx="10"/>
          </p:nvPr>
        </p:nvSpPr>
        <p:spPr/>
        <p:txBody>
          <a:bodyPr/>
          <a:lstStyle/>
          <a:p>
            <a:fld id="{23D2E316-B2F0-419B-BD60-3016CAC838FC}" type="datetimeFigureOut">
              <a:rPr lang="fr-FR" smtClean="0"/>
              <a:t>10/06/2024</a:t>
            </a:fld>
            <a:endParaRPr lang="fr-FR"/>
          </a:p>
        </p:txBody>
      </p:sp>
      <p:sp>
        <p:nvSpPr>
          <p:cNvPr id="8" name="Espace réservé du pied de page 7">
            <a:extLst>
              <a:ext uri="{FF2B5EF4-FFF2-40B4-BE49-F238E27FC236}">
                <a16:creationId xmlns:a16="http://schemas.microsoft.com/office/drawing/2014/main" id="{0C377A5F-74F0-1C35-8800-F3935080AFF1}"/>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C856E325-BEB5-EDF4-B126-2830338A6864}"/>
              </a:ext>
            </a:extLst>
          </p:cNvPr>
          <p:cNvSpPr>
            <a:spLocks noGrp="1"/>
          </p:cNvSpPr>
          <p:nvPr>
            <p:ph type="sldNum" sz="quarter" idx="12"/>
          </p:nvPr>
        </p:nvSpPr>
        <p:spPr/>
        <p:txBody>
          <a:bodyPr/>
          <a:lstStyle/>
          <a:p>
            <a:fld id="{1C45D2E9-3A60-43FF-B7EC-5EAB2684C636}" type="slidenum">
              <a:rPr lang="fr-FR" smtClean="0"/>
              <a:t>‹N°›</a:t>
            </a:fld>
            <a:endParaRPr lang="fr-FR"/>
          </a:p>
        </p:txBody>
      </p:sp>
    </p:spTree>
    <p:extLst>
      <p:ext uri="{BB962C8B-B14F-4D97-AF65-F5344CB8AC3E}">
        <p14:creationId xmlns:p14="http://schemas.microsoft.com/office/powerpoint/2010/main" val="1029020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2CB0C4-0765-0CBB-3C15-739A5DDB626D}"/>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72368AF-B8D8-E162-C61E-82D9902E73ED}"/>
              </a:ext>
            </a:extLst>
          </p:cNvPr>
          <p:cNvSpPr>
            <a:spLocks noGrp="1"/>
          </p:cNvSpPr>
          <p:nvPr>
            <p:ph type="dt" sz="half" idx="10"/>
          </p:nvPr>
        </p:nvSpPr>
        <p:spPr/>
        <p:txBody>
          <a:bodyPr/>
          <a:lstStyle/>
          <a:p>
            <a:fld id="{23D2E316-B2F0-419B-BD60-3016CAC838FC}" type="datetimeFigureOut">
              <a:rPr lang="fr-FR" smtClean="0"/>
              <a:t>10/06/2024</a:t>
            </a:fld>
            <a:endParaRPr lang="fr-FR"/>
          </a:p>
        </p:txBody>
      </p:sp>
      <p:sp>
        <p:nvSpPr>
          <p:cNvPr id="4" name="Espace réservé du pied de page 3">
            <a:extLst>
              <a:ext uri="{FF2B5EF4-FFF2-40B4-BE49-F238E27FC236}">
                <a16:creationId xmlns:a16="http://schemas.microsoft.com/office/drawing/2014/main" id="{EC112C3D-0768-9DA7-3DD2-53D270260C31}"/>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C6300793-E93D-50C7-8A89-23A0D5BE62A5}"/>
              </a:ext>
            </a:extLst>
          </p:cNvPr>
          <p:cNvSpPr>
            <a:spLocks noGrp="1"/>
          </p:cNvSpPr>
          <p:nvPr>
            <p:ph type="sldNum" sz="quarter" idx="12"/>
          </p:nvPr>
        </p:nvSpPr>
        <p:spPr/>
        <p:txBody>
          <a:bodyPr/>
          <a:lstStyle/>
          <a:p>
            <a:fld id="{1C45D2E9-3A60-43FF-B7EC-5EAB2684C636}" type="slidenum">
              <a:rPr lang="fr-FR" smtClean="0"/>
              <a:t>‹N°›</a:t>
            </a:fld>
            <a:endParaRPr lang="fr-FR"/>
          </a:p>
        </p:txBody>
      </p:sp>
    </p:spTree>
    <p:extLst>
      <p:ext uri="{BB962C8B-B14F-4D97-AF65-F5344CB8AC3E}">
        <p14:creationId xmlns:p14="http://schemas.microsoft.com/office/powerpoint/2010/main" val="6268125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68E9F5E-E6C7-4976-51B7-2977F2BE13D1}"/>
              </a:ext>
            </a:extLst>
          </p:cNvPr>
          <p:cNvSpPr>
            <a:spLocks noGrp="1"/>
          </p:cNvSpPr>
          <p:nvPr>
            <p:ph type="dt" sz="half" idx="10"/>
          </p:nvPr>
        </p:nvSpPr>
        <p:spPr/>
        <p:txBody>
          <a:bodyPr/>
          <a:lstStyle/>
          <a:p>
            <a:fld id="{23D2E316-B2F0-419B-BD60-3016CAC838FC}" type="datetimeFigureOut">
              <a:rPr lang="fr-FR" smtClean="0"/>
              <a:t>10/06/2024</a:t>
            </a:fld>
            <a:endParaRPr lang="fr-FR"/>
          </a:p>
        </p:txBody>
      </p:sp>
      <p:sp>
        <p:nvSpPr>
          <p:cNvPr id="3" name="Espace réservé du pied de page 2">
            <a:extLst>
              <a:ext uri="{FF2B5EF4-FFF2-40B4-BE49-F238E27FC236}">
                <a16:creationId xmlns:a16="http://schemas.microsoft.com/office/drawing/2014/main" id="{9130FE7F-D921-EAAE-45F4-2859E20BBC8F}"/>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01F9B2B0-9DF3-9659-4578-2BE26714D27E}"/>
              </a:ext>
            </a:extLst>
          </p:cNvPr>
          <p:cNvSpPr>
            <a:spLocks noGrp="1"/>
          </p:cNvSpPr>
          <p:nvPr>
            <p:ph type="sldNum" sz="quarter" idx="12"/>
          </p:nvPr>
        </p:nvSpPr>
        <p:spPr/>
        <p:txBody>
          <a:bodyPr/>
          <a:lstStyle/>
          <a:p>
            <a:fld id="{1C45D2E9-3A60-43FF-B7EC-5EAB2684C636}" type="slidenum">
              <a:rPr lang="fr-FR" smtClean="0"/>
              <a:t>‹N°›</a:t>
            </a:fld>
            <a:endParaRPr lang="fr-FR"/>
          </a:p>
        </p:txBody>
      </p:sp>
    </p:spTree>
    <p:extLst>
      <p:ext uri="{BB962C8B-B14F-4D97-AF65-F5344CB8AC3E}">
        <p14:creationId xmlns:p14="http://schemas.microsoft.com/office/powerpoint/2010/main" val="12978748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C52F28-3814-9263-C154-FB041094C1F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D97BF89D-0FD1-B264-18D7-23705B6FAF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70223FCF-322A-EA33-56E3-AB41E6373A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6E51C91-FBF7-00B3-579C-C2EF474DF26A}"/>
              </a:ext>
            </a:extLst>
          </p:cNvPr>
          <p:cNvSpPr>
            <a:spLocks noGrp="1"/>
          </p:cNvSpPr>
          <p:nvPr>
            <p:ph type="dt" sz="half" idx="10"/>
          </p:nvPr>
        </p:nvSpPr>
        <p:spPr/>
        <p:txBody>
          <a:bodyPr/>
          <a:lstStyle/>
          <a:p>
            <a:fld id="{23D2E316-B2F0-419B-BD60-3016CAC838FC}" type="datetimeFigureOut">
              <a:rPr lang="fr-FR" smtClean="0"/>
              <a:t>10/06/2024</a:t>
            </a:fld>
            <a:endParaRPr lang="fr-FR"/>
          </a:p>
        </p:txBody>
      </p:sp>
      <p:sp>
        <p:nvSpPr>
          <p:cNvPr id="6" name="Espace réservé du pied de page 5">
            <a:extLst>
              <a:ext uri="{FF2B5EF4-FFF2-40B4-BE49-F238E27FC236}">
                <a16:creationId xmlns:a16="http://schemas.microsoft.com/office/drawing/2014/main" id="{0E5FEA26-9961-D2E8-6699-F7D062B6EC5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85FD6F2-0918-0AEF-D433-EB75ED426560}"/>
              </a:ext>
            </a:extLst>
          </p:cNvPr>
          <p:cNvSpPr>
            <a:spLocks noGrp="1"/>
          </p:cNvSpPr>
          <p:nvPr>
            <p:ph type="sldNum" sz="quarter" idx="12"/>
          </p:nvPr>
        </p:nvSpPr>
        <p:spPr/>
        <p:txBody>
          <a:bodyPr/>
          <a:lstStyle/>
          <a:p>
            <a:fld id="{1C45D2E9-3A60-43FF-B7EC-5EAB2684C636}" type="slidenum">
              <a:rPr lang="fr-FR" smtClean="0"/>
              <a:t>‹N°›</a:t>
            </a:fld>
            <a:endParaRPr lang="fr-FR"/>
          </a:p>
        </p:txBody>
      </p:sp>
    </p:spTree>
    <p:extLst>
      <p:ext uri="{BB962C8B-B14F-4D97-AF65-F5344CB8AC3E}">
        <p14:creationId xmlns:p14="http://schemas.microsoft.com/office/powerpoint/2010/main" val="4192106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8EF87D-E73D-BBE5-7FF2-32E5EEB47D3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1CB278A0-78A0-22B6-3694-C2462D0F24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51161BCE-C35D-5713-9D35-1D68BD9133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D91BB29-1431-5E45-CCC0-6DB3426BBB75}"/>
              </a:ext>
            </a:extLst>
          </p:cNvPr>
          <p:cNvSpPr>
            <a:spLocks noGrp="1"/>
          </p:cNvSpPr>
          <p:nvPr>
            <p:ph type="dt" sz="half" idx="10"/>
          </p:nvPr>
        </p:nvSpPr>
        <p:spPr/>
        <p:txBody>
          <a:bodyPr/>
          <a:lstStyle/>
          <a:p>
            <a:fld id="{23D2E316-B2F0-419B-BD60-3016CAC838FC}" type="datetimeFigureOut">
              <a:rPr lang="fr-FR" smtClean="0"/>
              <a:t>10/06/2024</a:t>
            </a:fld>
            <a:endParaRPr lang="fr-FR"/>
          </a:p>
        </p:txBody>
      </p:sp>
      <p:sp>
        <p:nvSpPr>
          <p:cNvPr id="6" name="Espace réservé du pied de page 5">
            <a:extLst>
              <a:ext uri="{FF2B5EF4-FFF2-40B4-BE49-F238E27FC236}">
                <a16:creationId xmlns:a16="http://schemas.microsoft.com/office/drawing/2014/main" id="{9824D483-89C1-26EC-FA4A-C2F1392AC2D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9C00998-718B-95E9-132C-3CA55668DBA9}"/>
              </a:ext>
            </a:extLst>
          </p:cNvPr>
          <p:cNvSpPr>
            <a:spLocks noGrp="1"/>
          </p:cNvSpPr>
          <p:nvPr>
            <p:ph type="sldNum" sz="quarter" idx="12"/>
          </p:nvPr>
        </p:nvSpPr>
        <p:spPr/>
        <p:txBody>
          <a:bodyPr/>
          <a:lstStyle/>
          <a:p>
            <a:fld id="{1C45D2E9-3A60-43FF-B7EC-5EAB2684C636}" type="slidenum">
              <a:rPr lang="fr-FR" smtClean="0"/>
              <a:t>‹N°›</a:t>
            </a:fld>
            <a:endParaRPr lang="fr-FR"/>
          </a:p>
        </p:txBody>
      </p:sp>
    </p:spTree>
    <p:extLst>
      <p:ext uri="{BB962C8B-B14F-4D97-AF65-F5344CB8AC3E}">
        <p14:creationId xmlns:p14="http://schemas.microsoft.com/office/powerpoint/2010/main" val="672656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E450DDE4-AF7A-44E1-1252-75005D8EE1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49545939-5E55-9EC5-9841-8201B866ED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45DE361-FFDA-B78E-F559-11D45EF210A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D2E316-B2F0-419B-BD60-3016CAC838FC}" type="datetimeFigureOut">
              <a:rPr lang="fr-FR" smtClean="0"/>
              <a:t>10/06/2024</a:t>
            </a:fld>
            <a:endParaRPr lang="fr-FR"/>
          </a:p>
        </p:txBody>
      </p:sp>
      <p:sp>
        <p:nvSpPr>
          <p:cNvPr id="5" name="Espace réservé du pied de page 4">
            <a:extLst>
              <a:ext uri="{FF2B5EF4-FFF2-40B4-BE49-F238E27FC236}">
                <a16:creationId xmlns:a16="http://schemas.microsoft.com/office/drawing/2014/main" id="{330F07E3-AF76-7153-9AB5-373E51219B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B4500522-F30C-2F46-4DD5-239A253ED8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45D2E9-3A60-43FF-B7EC-5EAB2684C636}" type="slidenum">
              <a:rPr lang="fr-FR" smtClean="0"/>
              <a:t>‹N°›</a:t>
            </a:fld>
            <a:endParaRPr lang="fr-FR"/>
          </a:p>
        </p:txBody>
      </p:sp>
    </p:spTree>
    <p:extLst>
      <p:ext uri="{BB962C8B-B14F-4D97-AF65-F5344CB8AC3E}">
        <p14:creationId xmlns:p14="http://schemas.microsoft.com/office/powerpoint/2010/main" val="28678915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E23E53-57D7-BB02-391C-93344CC712C8}"/>
              </a:ext>
            </a:extLst>
          </p:cNvPr>
          <p:cNvSpPr>
            <a:spLocks noGrp="1"/>
          </p:cNvSpPr>
          <p:nvPr>
            <p:ph type="ctrTitle"/>
          </p:nvPr>
        </p:nvSpPr>
        <p:spPr>
          <a:xfrm>
            <a:off x="1524000" y="1545995"/>
            <a:ext cx="9144000" cy="1030714"/>
          </a:xfrm>
        </p:spPr>
        <p:txBody>
          <a:bodyPr/>
          <a:lstStyle/>
          <a:p>
            <a:r>
              <a:rPr lang="fr-FR" b="1" i="1" dirty="0"/>
              <a:t>PNDS 2024-2034</a:t>
            </a:r>
          </a:p>
        </p:txBody>
      </p:sp>
      <p:sp>
        <p:nvSpPr>
          <p:cNvPr id="3" name="Sous-titre 2">
            <a:extLst>
              <a:ext uri="{FF2B5EF4-FFF2-40B4-BE49-F238E27FC236}">
                <a16:creationId xmlns:a16="http://schemas.microsoft.com/office/drawing/2014/main" id="{72A1BF93-68BB-AAEC-165E-EC8070B6CA9B}"/>
              </a:ext>
            </a:extLst>
          </p:cNvPr>
          <p:cNvSpPr>
            <a:spLocks noGrp="1"/>
          </p:cNvSpPr>
          <p:nvPr>
            <p:ph type="subTitle" idx="1"/>
          </p:nvPr>
        </p:nvSpPr>
        <p:spPr>
          <a:xfrm>
            <a:off x="1524000" y="3429000"/>
            <a:ext cx="9144000" cy="658877"/>
          </a:xfrm>
        </p:spPr>
        <p:txBody>
          <a:bodyPr/>
          <a:lstStyle/>
          <a:p>
            <a:r>
              <a:rPr lang="fr-FR" dirty="0"/>
              <a:t>CONTEXTE  ET ACQUIS DU PNDS 2019-2022</a:t>
            </a:r>
          </a:p>
        </p:txBody>
      </p:sp>
    </p:spTree>
    <p:extLst>
      <p:ext uri="{BB962C8B-B14F-4D97-AF65-F5344CB8AC3E}">
        <p14:creationId xmlns:p14="http://schemas.microsoft.com/office/powerpoint/2010/main" val="21969592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C7B916-BD58-E795-5539-CDD4EF2E7CCA}"/>
              </a:ext>
            </a:extLst>
          </p:cNvPr>
          <p:cNvSpPr>
            <a:spLocks noGrp="1"/>
          </p:cNvSpPr>
          <p:nvPr>
            <p:ph type="title"/>
          </p:nvPr>
        </p:nvSpPr>
        <p:spPr>
          <a:xfrm>
            <a:off x="838200" y="365125"/>
            <a:ext cx="10515600" cy="549275"/>
          </a:xfrm>
          <a:solidFill>
            <a:schemeClr val="accent4">
              <a:lumMod val="40000"/>
              <a:lumOff val="60000"/>
            </a:schemeClr>
          </a:solidFill>
        </p:spPr>
        <p:txBody>
          <a:bodyPr vert="horz" lIns="91440" tIns="45720" rIns="91440" bIns="45720" rtlCol="0" anchor="ctr">
            <a:normAutofit fontScale="90000"/>
          </a:bodyPr>
          <a:lstStyle/>
          <a:p>
            <a:br>
              <a:rPr lang="fr-CD" sz="2400" b="1" dirty="0">
                <a:solidFill>
                  <a:schemeClr val="tx1">
                    <a:lumMod val="65000"/>
                    <a:lumOff val="35000"/>
                  </a:schemeClr>
                </a:solidFill>
                <a:latin typeface="+mn-lt"/>
                <a:ea typeface="Calibri" panose="020F0502020204030204" pitchFamily="34" charset="0"/>
                <a:cs typeface="Times New Roman" panose="02020603050405020304" pitchFamily="18" charset="0"/>
              </a:rPr>
            </a:br>
            <a:r>
              <a:rPr lang="fr-CD" sz="2400" b="1" dirty="0">
                <a:solidFill>
                  <a:schemeClr val="tx1">
                    <a:lumMod val="65000"/>
                    <a:lumOff val="35000"/>
                  </a:schemeClr>
                </a:solidFill>
                <a:latin typeface="+mn-lt"/>
                <a:ea typeface="Calibri" panose="020F0502020204030204" pitchFamily="34" charset="0"/>
                <a:cs typeface="Times New Roman" panose="02020603050405020304" pitchFamily="18" charset="0"/>
              </a:rPr>
              <a:t>Acquis de la mise en œuvre du PNDS 2019-2022: </a:t>
            </a:r>
            <a:r>
              <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rPr>
              <a:t>Gouvernance</a:t>
            </a:r>
            <a:br>
              <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rPr>
            </a:br>
            <a:endPar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01804874-4E42-D14D-C7EC-EC6F856AA26B}"/>
              </a:ext>
            </a:extLst>
          </p:cNvPr>
          <p:cNvSpPr>
            <a:spLocks noGrp="1"/>
          </p:cNvSpPr>
          <p:nvPr>
            <p:ph idx="1"/>
          </p:nvPr>
        </p:nvSpPr>
        <p:spPr>
          <a:xfrm>
            <a:off x="838200" y="1484720"/>
            <a:ext cx="10515600" cy="3558619"/>
          </a:xfrm>
        </p:spPr>
        <p:txBody>
          <a:bodyPr>
            <a:normAutofit/>
          </a:bodyPr>
          <a:lstStyle/>
          <a:p>
            <a:pPr marL="342900" lvl="0" indent="-342900" algn="just">
              <a:lnSpc>
                <a:spcPct val="115000"/>
              </a:lnSpc>
              <a:spcBef>
                <a:spcPts val="600"/>
              </a:spcBef>
              <a:spcAft>
                <a:spcPts val="600"/>
              </a:spcAft>
              <a:buSzPts val="1100"/>
              <a:buFont typeface="Symbol" panose="05050102010706020507" pitchFamily="18" charset="2"/>
              <a:buChar char=""/>
            </a:pPr>
            <a:r>
              <a:rPr lang="fr-FR" sz="2400" b="1" u="none" strike="noStrike" dirty="0">
                <a:solidFill>
                  <a:schemeClr val="tx1">
                    <a:lumMod val="65000"/>
                    <a:lumOff val="35000"/>
                  </a:schemeClr>
                </a:solidFill>
                <a:ea typeface="Calibri" panose="020F0502020204030204" pitchFamily="34" charset="0"/>
                <a:cs typeface="Times New Roman" panose="02020603050405020304" pitchFamily="18" charset="0"/>
              </a:rPr>
              <a:t>L</a:t>
            </a:r>
            <a:r>
              <a:rPr lang="fr-FR" sz="2400" u="none" strike="noStrike" dirty="0">
                <a:solidFill>
                  <a:schemeClr val="tx1">
                    <a:lumMod val="65000"/>
                    <a:lumOff val="35000"/>
                  </a:schemeClr>
                </a:solidFill>
                <a:effectLst/>
                <a:ea typeface="Calibri" panose="020F0502020204030204" pitchFamily="34" charset="0"/>
                <a:cs typeface="Times New Roman" panose="02020603050405020304" pitchFamily="18" charset="0"/>
              </a:rPr>
              <a:t>a </a:t>
            </a:r>
            <a:r>
              <a:rPr lang="fr-FR" sz="2400" u="none" strike="noStrike" dirty="0">
                <a:effectLst/>
                <a:ea typeface="Calibri" panose="020F0502020204030204" pitchFamily="34" charset="0"/>
                <a:cs typeface="Times New Roman" panose="02020603050405020304" pitchFamily="18" charset="0"/>
              </a:rPr>
              <a:t>consolidation du cadre légal, politique, stratégique et de planification, constituée de : (i) La loi santé publique, (ii) la Politique nationale de la santé (PNS) 2001, (iii) la SRSS, (iv) le PNDS, (v) les plans stratégiques sous sectoriels, (vi) le PSN CSU, et (vii) les PAO à tous les niveaux ;</a:t>
            </a:r>
          </a:p>
          <a:p>
            <a:pPr marL="0" lvl="0" indent="0" algn="just">
              <a:lnSpc>
                <a:spcPct val="115000"/>
              </a:lnSpc>
              <a:spcBef>
                <a:spcPts val="600"/>
              </a:spcBef>
              <a:spcAft>
                <a:spcPts val="600"/>
              </a:spcAft>
              <a:buSzPts val="1100"/>
              <a:buNone/>
            </a:pPr>
            <a:endParaRPr lang="fr-FR" sz="2400" u="none" strike="noStrike" dirty="0">
              <a:effectLst/>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SzPts val="1100"/>
              <a:buFont typeface="Symbol" panose="05050102010706020507" pitchFamily="18" charset="2"/>
              <a:buChar char=""/>
            </a:pPr>
            <a:r>
              <a:rPr lang="fr-FR" sz="2400" u="none" strike="noStrike" dirty="0">
                <a:effectLst/>
                <a:ea typeface="Calibri" panose="020F0502020204030204" pitchFamily="34" charset="0"/>
                <a:cs typeface="Times New Roman" panose="02020603050405020304" pitchFamily="18" charset="0"/>
              </a:rPr>
              <a:t>la mise en place des établissements publics de facilitation de la CSU en appui au niveau central du système national de santé. </a:t>
            </a:r>
          </a:p>
          <a:p>
            <a:endParaRPr lang="fr-FR" sz="2400" b="1" dirty="0">
              <a:solidFill>
                <a:srgbClr val="4472C4"/>
              </a:solidFill>
              <a:effectLst/>
              <a:ea typeface="Calibri" panose="020F0502020204030204" pitchFamily="34" charset="0"/>
            </a:endParaRPr>
          </a:p>
          <a:p>
            <a:endParaRPr lang="fr-FR" sz="2400" b="1" dirty="0">
              <a:solidFill>
                <a:srgbClr val="4472C4"/>
              </a:solidFill>
              <a:effectLst/>
              <a:ea typeface="Calibri" panose="020F0502020204030204" pitchFamily="34" charset="0"/>
            </a:endParaRPr>
          </a:p>
          <a:p>
            <a:endParaRPr lang="fr-FR" sz="2400" b="1" dirty="0">
              <a:solidFill>
                <a:srgbClr val="4472C4"/>
              </a:solidFill>
              <a:effectLst/>
              <a:ea typeface="Calibri" panose="020F0502020204030204" pitchFamily="34" charset="0"/>
            </a:endParaRPr>
          </a:p>
          <a:p>
            <a:endParaRPr lang="fr-FR" sz="2400" b="1" dirty="0">
              <a:solidFill>
                <a:srgbClr val="4472C4"/>
              </a:solidFill>
              <a:ea typeface="Calibri" panose="020F0502020204030204" pitchFamily="34" charset="0"/>
            </a:endParaRPr>
          </a:p>
          <a:p>
            <a:endParaRPr lang="fr-FR" sz="2400" dirty="0"/>
          </a:p>
        </p:txBody>
      </p:sp>
    </p:spTree>
    <p:extLst>
      <p:ext uri="{BB962C8B-B14F-4D97-AF65-F5344CB8AC3E}">
        <p14:creationId xmlns:p14="http://schemas.microsoft.com/office/powerpoint/2010/main" val="34964429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C7B916-BD58-E795-5539-CDD4EF2E7CCA}"/>
              </a:ext>
            </a:extLst>
          </p:cNvPr>
          <p:cNvSpPr>
            <a:spLocks noGrp="1"/>
          </p:cNvSpPr>
          <p:nvPr>
            <p:ph type="title"/>
          </p:nvPr>
        </p:nvSpPr>
        <p:spPr>
          <a:xfrm>
            <a:off x="838200" y="365125"/>
            <a:ext cx="10515600" cy="549275"/>
          </a:xfrm>
          <a:solidFill>
            <a:schemeClr val="accent4">
              <a:lumMod val="40000"/>
              <a:lumOff val="60000"/>
            </a:schemeClr>
          </a:solidFill>
        </p:spPr>
        <p:txBody>
          <a:bodyPr vert="horz" lIns="91440" tIns="45720" rIns="91440" bIns="45720" rtlCol="0" anchor="ctr">
            <a:normAutofit fontScale="90000"/>
          </a:bodyPr>
          <a:lstStyle/>
          <a:p>
            <a:br>
              <a:rPr lang="fr-CD" sz="2400" b="1" dirty="0">
                <a:solidFill>
                  <a:schemeClr val="tx1">
                    <a:lumMod val="65000"/>
                    <a:lumOff val="35000"/>
                  </a:schemeClr>
                </a:solidFill>
                <a:latin typeface="+mn-lt"/>
                <a:ea typeface="Calibri" panose="020F0502020204030204" pitchFamily="34" charset="0"/>
                <a:cs typeface="Times New Roman" panose="02020603050405020304" pitchFamily="18" charset="0"/>
              </a:rPr>
            </a:br>
            <a:r>
              <a:rPr lang="fr-CD" sz="2400" b="1" dirty="0">
                <a:solidFill>
                  <a:schemeClr val="tx1">
                    <a:lumMod val="65000"/>
                    <a:lumOff val="35000"/>
                  </a:schemeClr>
                </a:solidFill>
                <a:latin typeface="+mn-lt"/>
                <a:ea typeface="Calibri" panose="020F0502020204030204" pitchFamily="34" charset="0"/>
                <a:cs typeface="Times New Roman" panose="02020603050405020304" pitchFamily="18" charset="0"/>
              </a:rPr>
              <a:t>Acquis de la mise en œuvre du PNDS 2019-2022 : Infrastructures</a:t>
            </a:r>
            <a:br>
              <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rPr>
            </a:br>
            <a:endPar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01804874-4E42-D14D-C7EC-EC6F856AA26B}"/>
              </a:ext>
            </a:extLst>
          </p:cNvPr>
          <p:cNvSpPr>
            <a:spLocks noGrp="1"/>
          </p:cNvSpPr>
          <p:nvPr>
            <p:ph idx="1"/>
          </p:nvPr>
        </p:nvSpPr>
        <p:spPr>
          <a:xfrm>
            <a:off x="838200" y="1456441"/>
            <a:ext cx="10515600" cy="2191732"/>
          </a:xfrm>
        </p:spPr>
        <p:txBody>
          <a:bodyPr>
            <a:normAutofit/>
          </a:bodyPr>
          <a:lstStyle/>
          <a:p>
            <a:pPr marL="342900" lvl="0" indent="-342900" algn="just">
              <a:lnSpc>
                <a:spcPct val="115000"/>
              </a:lnSpc>
              <a:spcBef>
                <a:spcPts val="600"/>
              </a:spcBef>
              <a:buFont typeface="Arial" panose="020B0604020202020204" pitchFamily="34" charset="0"/>
              <a:buChar char="-"/>
            </a:pPr>
            <a:r>
              <a:rPr lang="fr-FR" sz="2000" dirty="0">
                <a:effectLst/>
                <a:ea typeface="Calibri" panose="020F0502020204030204" pitchFamily="34" charset="0"/>
                <a:cs typeface="Times New Roman" panose="02020603050405020304" pitchFamily="18" charset="0"/>
              </a:rPr>
              <a:t>La construction et l’inauguration le 19 décembre 2023 du Centre Hospitalier Universitaire Renaissance de Kinshasa </a:t>
            </a:r>
          </a:p>
          <a:p>
            <a:pPr marL="342900" lvl="0" indent="-342900" algn="just">
              <a:lnSpc>
                <a:spcPct val="115000"/>
              </a:lnSpc>
              <a:spcBef>
                <a:spcPts val="600"/>
              </a:spcBef>
              <a:buFont typeface="Arial" panose="020B0604020202020204" pitchFamily="34" charset="0"/>
              <a:buChar char="-"/>
            </a:pPr>
            <a:r>
              <a:rPr lang="fr-FR" sz="2000" dirty="0">
                <a:effectLst/>
                <a:ea typeface="Calibri" panose="020F0502020204030204" pitchFamily="34" charset="0"/>
                <a:cs typeface="Times New Roman" panose="02020603050405020304" pitchFamily="18" charset="0"/>
              </a:rPr>
              <a:t>La construction de plus de 1 000 centres de santé à travers le pays dans le cadre du PDL 145-T.</a:t>
            </a:r>
          </a:p>
          <a:p>
            <a:pPr marL="342900" indent="-342900" algn="just">
              <a:lnSpc>
                <a:spcPct val="115000"/>
              </a:lnSpc>
              <a:spcBef>
                <a:spcPts val="600"/>
              </a:spcBef>
              <a:spcAft>
                <a:spcPts val="600"/>
              </a:spcAft>
              <a:buSzPts val="1100"/>
              <a:buFont typeface="Symbol" panose="05050102010706020507" pitchFamily="18" charset="2"/>
              <a:buChar char=""/>
            </a:pPr>
            <a:endParaRPr lang="fr-FR" sz="2000" u="none" strike="noStrike" dirty="0">
              <a:effectLst/>
              <a:ea typeface="Calibri" panose="020F0502020204030204" pitchFamily="34" charset="0"/>
              <a:cs typeface="Times New Roman" panose="02020603050405020304" pitchFamily="18" charset="0"/>
            </a:endParaRPr>
          </a:p>
          <a:p>
            <a:pPr marL="285750" indent="-285750" algn="just">
              <a:lnSpc>
                <a:spcPct val="125000"/>
              </a:lnSpc>
              <a:spcBef>
                <a:spcPts val="600"/>
              </a:spcBef>
              <a:spcAft>
                <a:spcPts val="600"/>
              </a:spcAft>
              <a:buFont typeface="Symbol" panose="05050102010706020507" pitchFamily="18" charset="2"/>
              <a:buChar char=""/>
              <a:tabLst>
                <a:tab pos="630555" algn="l"/>
              </a:tabLst>
            </a:pPr>
            <a:endParaRPr lang="fr-CD" sz="2000" dirty="0">
              <a:ea typeface="Calibri" panose="020F0502020204030204" pitchFamily="34" charset="0"/>
            </a:endParaRPr>
          </a:p>
          <a:p>
            <a:endParaRPr lang="fr-FR" sz="2000" b="1" dirty="0">
              <a:solidFill>
                <a:srgbClr val="4472C4"/>
              </a:solidFill>
              <a:effectLst/>
              <a:ea typeface="Calibri" panose="020F0502020204030204" pitchFamily="34" charset="0"/>
            </a:endParaRPr>
          </a:p>
          <a:p>
            <a:endParaRPr lang="fr-FR" sz="2000" b="1" dirty="0">
              <a:solidFill>
                <a:srgbClr val="4472C4"/>
              </a:solidFill>
              <a:effectLst/>
              <a:ea typeface="Calibri" panose="020F0502020204030204" pitchFamily="34" charset="0"/>
            </a:endParaRPr>
          </a:p>
          <a:p>
            <a:endParaRPr lang="fr-FR" sz="2000" b="1" dirty="0">
              <a:solidFill>
                <a:srgbClr val="4472C4"/>
              </a:solidFill>
              <a:effectLst/>
              <a:ea typeface="Calibri" panose="020F0502020204030204" pitchFamily="34" charset="0"/>
            </a:endParaRPr>
          </a:p>
          <a:p>
            <a:endParaRPr lang="fr-FR" sz="2000" b="1" dirty="0">
              <a:solidFill>
                <a:srgbClr val="4472C4"/>
              </a:solidFill>
              <a:ea typeface="Calibri" panose="020F0502020204030204" pitchFamily="34" charset="0"/>
            </a:endParaRPr>
          </a:p>
          <a:p>
            <a:endParaRPr lang="fr-FR" sz="2000" dirty="0"/>
          </a:p>
        </p:txBody>
      </p:sp>
    </p:spTree>
    <p:extLst>
      <p:ext uri="{BB962C8B-B14F-4D97-AF65-F5344CB8AC3E}">
        <p14:creationId xmlns:p14="http://schemas.microsoft.com/office/powerpoint/2010/main" val="54261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C7B916-BD58-E795-5539-CDD4EF2E7CCA}"/>
              </a:ext>
            </a:extLst>
          </p:cNvPr>
          <p:cNvSpPr>
            <a:spLocks noGrp="1"/>
          </p:cNvSpPr>
          <p:nvPr>
            <p:ph type="title"/>
          </p:nvPr>
        </p:nvSpPr>
        <p:spPr>
          <a:xfrm>
            <a:off x="838200" y="365125"/>
            <a:ext cx="10515600" cy="549275"/>
          </a:xfrm>
          <a:solidFill>
            <a:schemeClr val="accent4">
              <a:lumMod val="40000"/>
              <a:lumOff val="60000"/>
            </a:schemeClr>
          </a:solidFill>
        </p:spPr>
        <p:txBody>
          <a:bodyPr vert="horz" lIns="91440" tIns="45720" rIns="91440" bIns="45720" rtlCol="0" anchor="ctr">
            <a:normAutofit fontScale="90000"/>
          </a:bodyPr>
          <a:lstStyle/>
          <a:p>
            <a:br>
              <a:rPr lang="fr-CD" sz="2400" b="1" dirty="0">
                <a:solidFill>
                  <a:schemeClr val="tx1">
                    <a:lumMod val="65000"/>
                    <a:lumOff val="35000"/>
                  </a:schemeClr>
                </a:solidFill>
                <a:latin typeface="+mn-lt"/>
                <a:ea typeface="Calibri" panose="020F0502020204030204" pitchFamily="34" charset="0"/>
                <a:cs typeface="Times New Roman" panose="02020603050405020304" pitchFamily="18" charset="0"/>
              </a:rPr>
            </a:br>
            <a:r>
              <a:rPr lang="fr-CD" sz="2400" b="1" dirty="0">
                <a:solidFill>
                  <a:schemeClr val="tx1">
                    <a:lumMod val="65000"/>
                    <a:lumOff val="35000"/>
                  </a:schemeClr>
                </a:solidFill>
                <a:latin typeface="+mn-lt"/>
                <a:ea typeface="Calibri" panose="020F0502020204030204" pitchFamily="34" charset="0"/>
                <a:cs typeface="Times New Roman" panose="02020603050405020304" pitchFamily="18" charset="0"/>
              </a:rPr>
              <a:t>Acquis de la mise en œuvre du PNDS 2019-2022 : RHS</a:t>
            </a:r>
            <a:br>
              <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rPr>
            </a:br>
            <a:endPar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01804874-4E42-D14D-C7EC-EC6F856AA26B}"/>
              </a:ext>
            </a:extLst>
          </p:cNvPr>
          <p:cNvSpPr>
            <a:spLocks noGrp="1"/>
          </p:cNvSpPr>
          <p:nvPr>
            <p:ph idx="1"/>
          </p:nvPr>
        </p:nvSpPr>
        <p:spPr>
          <a:xfrm>
            <a:off x="838200" y="1310326"/>
            <a:ext cx="10515600" cy="5052767"/>
          </a:xfrm>
        </p:spPr>
        <p:txBody>
          <a:bodyPr>
            <a:noAutofit/>
          </a:bodyPr>
          <a:lstStyle/>
          <a:p>
            <a:pPr marL="342900" lvl="0" indent="-342900" algn="just">
              <a:lnSpc>
                <a:spcPct val="115000"/>
              </a:lnSpc>
              <a:spcBef>
                <a:spcPts val="600"/>
              </a:spcBef>
              <a:buFont typeface="Arial" panose="020B0604020202020204" pitchFamily="34" charset="0"/>
              <a:buChar char="-"/>
            </a:pPr>
            <a:r>
              <a:rPr lang="fr-FR" sz="2400" dirty="0">
                <a:effectLst/>
                <a:latin typeface="Times New Roman" panose="02020603050405020304" pitchFamily="18" charset="0"/>
                <a:ea typeface="Calibri" panose="020F0502020204030204" pitchFamily="34" charset="0"/>
                <a:cs typeface="Times New Roman" panose="02020603050405020304" pitchFamily="18" charset="0"/>
              </a:rPr>
              <a:t>La mise en place de : </a:t>
            </a:r>
          </a:p>
          <a:p>
            <a:pPr marL="800100" lvl="1" indent="-342900" algn="just">
              <a:lnSpc>
                <a:spcPct val="115000"/>
              </a:lnSpc>
              <a:spcBef>
                <a:spcPts val="600"/>
              </a:spcBef>
              <a:buFont typeface="Arial" panose="020B0604020202020204" pitchFamily="34" charset="0"/>
              <a:buChar char="-"/>
            </a:pPr>
            <a:r>
              <a:rPr lang="fr-FR" dirty="0">
                <a:effectLst/>
                <a:latin typeface="Times New Roman" panose="02020603050405020304" pitchFamily="18" charset="0"/>
                <a:ea typeface="Calibri" panose="020F0502020204030204" pitchFamily="34" charset="0"/>
                <a:cs typeface="Times New Roman" panose="02020603050405020304" pitchFamily="18" charset="0"/>
              </a:rPr>
              <a:t>Stratégie de restructuration et de capacitation des ressources humaines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15000"/>
              </a:lnSpc>
              <a:spcBef>
                <a:spcPts val="600"/>
              </a:spcBef>
              <a:buFont typeface="Arial" panose="020B0604020202020204" pitchFamily="34" charset="0"/>
              <a:buChar char="-"/>
            </a:pPr>
            <a:r>
              <a:rPr lang="fr-FR" dirty="0">
                <a:effectLst/>
                <a:latin typeface="Times New Roman" panose="02020603050405020304" pitchFamily="18" charset="0"/>
                <a:ea typeface="Calibri" panose="020F0502020204030204" pitchFamily="34" charset="0"/>
                <a:cs typeface="Times New Roman" panose="02020603050405020304" pitchFamily="18" charset="0"/>
              </a:rPr>
              <a:t>Commission interministérielle chargée de l’harmonisation de l’enveloppe salariale et l’alignement à la prime de risque des professionnels de la santé (toutes catégories)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15000"/>
              </a:lnSpc>
              <a:spcBef>
                <a:spcPts val="600"/>
              </a:spcBef>
              <a:buFont typeface="Arial" panose="020B0604020202020204" pitchFamily="34" charset="0"/>
              <a:buChar char="-"/>
            </a:pPr>
            <a:r>
              <a:rPr lang="fr-FR" dirty="0">
                <a:effectLst/>
                <a:latin typeface="Times New Roman" panose="02020603050405020304" pitchFamily="18" charset="0"/>
                <a:ea typeface="Calibri" panose="020F0502020204030204" pitchFamily="34" charset="0"/>
                <a:cs typeface="Times New Roman" panose="02020603050405020304" pitchFamily="18" charset="0"/>
              </a:rPr>
              <a:t>Comptes nationaux des personnels de santé et l’élaboration des normes de dotation des ressources humaines sur base de charge de travail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buFont typeface="Arial" panose="020B0604020202020204" pitchFamily="34" charset="0"/>
              <a:buChar char="-"/>
            </a:pPr>
            <a:r>
              <a:rPr lang="fr-FR" sz="2400" dirty="0">
                <a:effectLst/>
                <a:latin typeface="Times New Roman" panose="02020603050405020304" pitchFamily="18" charset="0"/>
                <a:ea typeface="Calibri" panose="020F0502020204030204" pitchFamily="34" charset="0"/>
                <a:cs typeface="Times New Roman" panose="02020603050405020304" pitchFamily="18" charset="0"/>
              </a:rPr>
              <a:t>Le passage à l’échelle de la réforme de l’enseignement en sciences de la santé du niveau secondaire à travers l’approche par compétence et le développement des activités d’auto-apprentissage en ligne (e-learning, </a:t>
            </a:r>
            <a:r>
              <a:rPr lang="fr-FR" sz="2400" dirty="0" err="1">
                <a:effectLst/>
                <a:latin typeface="Times New Roman" panose="02020603050405020304" pitchFamily="18" charset="0"/>
                <a:ea typeface="Calibri" panose="020F0502020204030204" pitchFamily="34" charset="0"/>
                <a:cs typeface="Times New Roman" panose="02020603050405020304" pitchFamily="18" charset="0"/>
              </a:rPr>
              <a:t>iRHIS</a:t>
            </a:r>
            <a:r>
              <a:rPr lang="fr-FR" sz="2400" dirty="0">
                <a:effectLst/>
                <a:latin typeface="Times New Roman" panose="02020603050405020304" pitchFamily="18" charset="0"/>
                <a:ea typeface="Calibri" panose="020F0502020204030204" pitchFamily="34" charset="0"/>
                <a:cs typeface="Times New Roman" panose="02020603050405020304" pitchFamily="18" charset="0"/>
              </a:rPr>
              <a:t>, etc.)</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15000"/>
              </a:lnSpc>
              <a:spcBef>
                <a:spcPts val="600"/>
              </a:spcBef>
              <a:spcAft>
                <a:spcPts val="600"/>
              </a:spcAft>
              <a:buSzPts val="1100"/>
              <a:buFont typeface="Symbol" panose="05050102010706020507" pitchFamily="18" charset="2"/>
              <a:buChar char=""/>
            </a:pPr>
            <a:endParaRPr lang="fr-FR" sz="2400" u="none" strike="noStrike"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25000"/>
              </a:lnSpc>
              <a:spcBef>
                <a:spcPts val="600"/>
              </a:spcBef>
              <a:spcAft>
                <a:spcPts val="600"/>
              </a:spcAft>
              <a:buFont typeface="Symbol" panose="05050102010706020507" pitchFamily="18" charset="2"/>
              <a:buChar char=""/>
              <a:tabLst>
                <a:tab pos="630555" algn="l"/>
              </a:tabLst>
            </a:pPr>
            <a:endParaRPr lang="fr-CD" sz="2400" dirty="0">
              <a:latin typeface="Times New Roman" panose="02020603050405020304" pitchFamily="18" charset="0"/>
              <a:ea typeface="Calibri" panose="020F0502020204030204" pitchFamily="34" charset="0"/>
            </a:endParaRPr>
          </a:p>
          <a:p>
            <a:endParaRPr lang="fr-FR" sz="2400" b="1" dirty="0">
              <a:solidFill>
                <a:srgbClr val="4472C4"/>
              </a:solidFill>
              <a:effectLst/>
              <a:latin typeface="Times New Roman" panose="02020603050405020304" pitchFamily="18" charset="0"/>
              <a:ea typeface="Calibri" panose="020F0502020204030204" pitchFamily="34" charset="0"/>
            </a:endParaRPr>
          </a:p>
          <a:p>
            <a:endParaRPr lang="fr-FR" sz="2400" b="1" dirty="0">
              <a:solidFill>
                <a:srgbClr val="4472C4"/>
              </a:solidFill>
              <a:effectLst/>
              <a:latin typeface="Times New Roman" panose="02020603050405020304" pitchFamily="18" charset="0"/>
              <a:ea typeface="Calibri" panose="020F0502020204030204" pitchFamily="34" charset="0"/>
            </a:endParaRPr>
          </a:p>
          <a:p>
            <a:endParaRPr lang="fr-FR" sz="2400" b="1" dirty="0">
              <a:solidFill>
                <a:srgbClr val="4472C4"/>
              </a:solidFill>
              <a:effectLst/>
              <a:latin typeface="Times New Roman" panose="02020603050405020304" pitchFamily="18" charset="0"/>
              <a:ea typeface="Calibri" panose="020F0502020204030204" pitchFamily="34" charset="0"/>
            </a:endParaRPr>
          </a:p>
          <a:p>
            <a:endParaRPr lang="fr-FR" sz="2400" b="1" dirty="0">
              <a:solidFill>
                <a:srgbClr val="4472C4"/>
              </a:solidFill>
              <a:latin typeface="Times New Roman" panose="02020603050405020304" pitchFamily="18" charset="0"/>
              <a:ea typeface="Calibri" panose="020F0502020204030204" pitchFamily="34" charset="0"/>
            </a:endParaRPr>
          </a:p>
          <a:p>
            <a:endParaRPr lang="fr-FR" sz="2400" dirty="0"/>
          </a:p>
        </p:txBody>
      </p:sp>
    </p:spTree>
    <p:extLst>
      <p:ext uri="{BB962C8B-B14F-4D97-AF65-F5344CB8AC3E}">
        <p14:creationId xmlns:p14="http://schemas.microsoft.com/office/powerpoint/2010/main" val="6130843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C7B916-BD58-E795-5539-CDD4EF2E7CCA}"/>
              </a:ext>
            </a:extLst>
          </p:cNvPr>
          <p:cNvSpPr>
            <a:spLocks noGrp="1"/>
          </p:cNvSpPr>
          <p:nvPr>
            <p:ph type="title"/>
          </p:nvPr>
        </p:nvSpPr>
        <p:spPr>
          <a:xfrm>
            <a:off x="838200" y="365125"/>
            <a:ext cx="10515600" cy="549275"/>
          </a:xfrm>
          <a:solidFill>
            <a:schemeClr val="accent4">
              <a:lumMod val="40000"/>
              <a:lumOff val="60000"/>
            </a:schemeClr>
          </a:solidFill>
        </p:spPr>
        <p:txBody>
          <a:bodyPr vert="horz" lIns="91440" tIns="45720" rIns="91440" bIns="45720" rtlCol="0" anchor="ctr">
            <a:normAutofit fontScale="90000"/>
          </a:bodyPr>
          <a:lstStyle/>
          <a:p>
            <a:br>
              <a:rPr lang="fr-CD" sz="2400" b="1" dirty="0">
                <a:solidFill>
                  <a:schemeClr val="tx1">
                    <a:lumMod val="65000"/>
                    <a:lumOff val="35000"/>
                  </a:schemeClr>
                </a:solidFill>
                <a:latin typeface="+mn-lt"/>
                <a:ea typeface="Calibri" panose="020F0502020204030204" pitchFamily="34" charset="0"/>
                <a:cs typeface="Times New Roman" panose="02020603050405020304" pitchFamily="18" charset="0"/>
              </a:rPr>
            </a:br>
            <a:r>
              <a:rPr lang="fr-CD" sz="2400" b="1" dirty="0">
                <a:solidFill>
                  <a:schemeClr val="tx1">
                    <a:lumMod val="65000"/>
                    <a:lumOff val="35000"/>
                  </a:schemeClr>
                </a:solidFill>
                <a:latin typeface="+mn-lt"/>
                <a:ea typeface="Calibri" panose="020F0502020204030204" pitchFamily="34" charset="0"/>
                <a:cs typeface="Times New Roman" panose="02020603050405020304" pitchFamily="18" charset="0"/>
              </a:rPr>
              <a:t>Acquis de la mise en œuvre du PNDS 2019-2022: Financement</a:t>
            </a:r>
            <a:br>
              <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rPr>
            </a:br>
            <a:endPar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01804874-4E42-D14D-C7EC-EC6F856AA26B}"/>
              </a:ext>
            </a:extLst>
          </p:cNvPr>
          <p:cNvSpPr>
            <a:spLocks noGrp="1"/>
          </p:cNvSpPr>
          <p:nvPr>
            <p:ph idx="1"/>
          </p:nvPr>
        </p:nvSpPr>
        <p:spPr>
          <a:xfrm>
            <a:off x="838200" y="914399"/>
            <a:ext cx="10515600" cy="5269585"/>
          </a:xfrm>
        </p:spPr>
        <p:txBody>
          <a:bodyPr>
            <a:noAutofit/>
          </a:bodyPr>
          <a:lstStyle/>
          <a:p>
            <a:endParaRPr lang="fr-FR" sz="2400" b="1" dirty="0">
              <a:solidFill>
                <a:srgbClr val="4472C4"/>
              </a:solidFill>
              <a:effectLst/>
              <a:ea typeface="Calibri" panose="020F0502020204030204" pitchFamily="34" charset="0"/>
            </a:endParaRPr>
          </a:p>
          <a:p>
            <a:pPr marL="800100" lvl="1" indent="-342900" algn="just">
              <a:lnSpc>
                <a:spcPct val="115000"/>
              </a:lnSpc>
              <a:spcBef>
                <a:spcPts val="600"/>
              </a:spcBef>
              <a:spcAft>
                <a:spcPts val="600"/>
              </a:spcAft>
              <a:buSzPts val="1100"/>
              <a:buFont typeface="Symbol" panose="05050102010706020507" pitchFamily="18" charset="2"/>
              <a:buChar char=""/>
            </a:pPr>
            <a:r>
              <a:rPr lang="fr-FR" u="none" strike="noStrike" dirty="0">
                <a:effectLst/>
                <a:ea typeface="Calibri" panose="020F0502020204030204" pitchFamily="34" charset="0"/>
                <a:cs typeface="Times New Roman" panose="02020603050405020304" pitchFamily="18" charset="0"/>
              </a:rPr>
              <a:t>la consolidation de l’institutionnalisation du processus de production annuelle des comptes de la santé ;</a:t>
            </a:r>
          </a:p>
          <a:p>
            <a:pPr marL="800100" lvl="1" indent="-342900" algn="just">
              <a:lnSpc>
                <a:spcPct val="115000"/>
              </a:lnSpc>
              <a:spcBef>
                <a:spcPts val="600"/>
              </a:spcBef>
              <a:spcAft>
                <a:spcPts val="600"/>
              </a:spcAft>
              <a:buSzPts val="1100"/>
              <a:buFont typeface="Symbol" panose="05050102010706020507" pitchFamily="18" charset="2"/>
              <a:buChar char=""/>
            </a:pPr>
            <a:r>
              <a:rPr lang="fr-FR" u="none" strike="noStrike" dirty="0">
                <a:effectLst/>
                <a:ea typeface="Calibri" panose="020F0502020204030204" pitchFamily="34" charset="0"/>
                <a:cs typeface="Times New Roman" panose="02020603050405020304" pitchFamily="18" charset="0"/>
              </a:rPr>
              <a:t>la production semestrielle de la cartographie des financements ;</a:t>
            </a:r>
          </a:p>
          <a:p>
            <a:pPr marL="800100" lvl="1" indent="-342900" algn="just">
              <a:lnSpc>
                <a:spcPct val="115000"/>
              </a:lnSpc>
              <a:spcBef>
                <a:spcPts val="600"/>
              </a:spcBef>
              <a:spcAft>
                <a:spcPts val="600"/>
              </a:spcAft>
              <a:buSzPts val="1100"/>
              <a:buFont typeface="Symbol" panose="05050102010706020507" pitchFamily="18" charset="2"/>
              <a:buChar char=""/>
            </a:pPr>
            <a:r>
              <a:rPr lang="fr-FR" u="none" strike="noStrike" dirty="0">
                <a:effectLst/>
                <a:ea typeface="Calibri" panose="020F0502020204030204" pitchFamily="34" charset="0"/>
                <a:cs typeface="Times New Roman" panose="02020603050405020304" pitchFamily="18" charset="0"/>
              </a:rPr>
              <a:t>l’élaboration et l’actualisation annuelle du Cadre de dépenses sectorielles à moyen terme (CDSMT, </a:t>
            </a:r>
            <a:r>
              <a:rPr lang="fr-FR" i="1" u="none" strike="noStrike" dirty="0">
                <a:effectLst/>
                <a:ea typeface="Calibri" panose="020F0502020204030204" pitchFamily="34" charset="0"/>
                <a:cs typeface="Times New Roman" panose="02020603050405020304" pitchFamily="18" charset="0"/>
              </a:rPr>
              <a:t>en sigle</a:t>
            </a:r>
            <a:r>
              <a:rPr lang="fr-FR" u="none" strike="noStrike" dirty="0">
                <a:effectLst/>
                <a:ea typeface="Calibri" panose="020F0502020204030204" pitchFamily="34" charset="0"/>
                <a:cs typeface="Times New Roman" panose="02020603050405020304" pitchFamily="18" charset="0"/>
              </a:rPr>
              <a:t>) ;</a:t>
            </a:r>
          </a:p>
          <a:p>
            <a:pPr marL="800100" lvl="1" indent="-342900" algn="just">
              <a:lnSpc>
                <a:spcPct val="115000"/>
              </a:lnSpc>
              <a:spcBef>
                <a:spcPts val="600"/>
              </a:spcBef>
              <a:spcAft>
                <a:spcPts val="600"/>
              </a:spcAft>
              <a:buSzPts val="1100"/>
              <a:buFont typeface="Symbol" panose="05050102010706020507" pitchFamily="18" charset="2"/>
              <a:buChar char=""/>
            </a:pPr>
            <a:r>
              <a:rPr lang="fr-FR" u="none" strike="noStrike" dirty="0">
                <a:effectLst/>
                <a:ea typeface="Calibri" panose="020F0502020204030204" pitchFamily="34" charset="0"/>
                <a:cs typeface="Times New Roman" panose="02020603050405020304" pitchFamily="18" charset="0"/>
              </a:rPr>
              <a:t>la définition d’un cadre légal sur les financements innovants pour la santé ;</a:t>
            </a:r>
          </a:p>
          <a:p>
            <a:pPr marL="800100" lvl="1" indent="-342900" algn="just">
              <a:lnSpc>
                <a:spcPct val="115000"/>
              </a:lnSpc>
              <a:spcBef>
                <a:spcPts val="600"/>
              </a:spcBef>
              <a:spcAft>
                <a:spcPts val="600"/>
              </a:spcAft>
              <a:buSzPts val="1100"/>
              <a:buFont typeface="Symbol" panose="05050102010706020507" pitchFamily="18" charset="2"/>
              <a:buChar char=""/>
            </a:pPr>
            <a:r>
              <a:rPr lang="fr-FR" u="none" strike="noStrike" dirty="0">
                <a:effectLst/>
                <a:ea typeface="Calibri" panose="020F0502020204030204" pitchFamily="34" charset="0"/>
                <a:cs typeface="Times New Roman" panose="02020603050405020304" pitchFamily="18" charset="0"/>
              </a:rPr>
              <a:t>le Co-financement de l’achat des vaccins et autres produits de santé publique dont les Anti rétroviraux (ARV, </a:t>
            </a:r>
            <a:r>
              <a:rPr lang="fr-FR" i="1" u="none" strike="noStrike" dirty="0">
                <a:effectLst/>
                <a:ea typeface="Calibri" panose="020F0502020204030204" pitchFamily="34" charset="0"/>
                <a:cs typeface="Times New Roman" panose="02020603050405020304" pitchFamily="18" charset="0"/>
              </a:rPr>
              <a:t>en sigle</a:t>
            </a:r>
            <a:r>
              <a:rPr lang="fr-FR" u="none" strike="noStrike" dirty="0">
                <a:effectLst/>
                <a:ea typeface="Calibri" panose="020F0502020204030204" pitchFamily="34" charset="0"/>
                <a:cs typeface="Times New Roman" panose="02020603050405020304" pitchFamily="18" charset="0"/>
              </a:rPr>
              <a:t>), les anti paludéens, les anti tuberculeux, les contraceptifs, etc.</a:t>
            </a:r>
          </a:p>
          <a:p>
            <a:endParaRPr lang="fr-FR" sz="2400" b="1" dirty="0">
              <a:solidFill>
                <a:srgbClr val="4472C4"/>
              </a:solidFill>
              <a:ea typeface="Calibri" panose="020F0502020204030204" pitchFamily="34" charset="0"/>
            </a:endParaRPr>
          </a:p>
          <a:p>
            <a:endParaRPr lang="fr-FR" sz="2400" b="1" dirty="0">
              <a:solidFill>
                <a:srgbClr val="4472C4"/>
              </a:solidFill>
              <a:effectLst/>
              <a:ea typeface="Calibri" panose="020F0502020204030204" pitchFamily="34" charset="0"/>
            </a:endParaRPr>
          </a:p>
          <a:p>
            <a:endParaRPr lang="fr-FR" sz="2400" b="1" dirty="0">
              <a:solidFill>
                <a:srgbClr val="4472C4"/>
              </a:solidFill>
              <a:effectLst/>
              <a:ea typeface="Calibri" panose="020F0502020204030204" pitchFamily="34" charset="0"/>
            </a:endParaRPr>
          </a:p>
          <a:p>
            <a:endParaRPr lang="fr-FR" sz="2400" b="1" dirty="0">
              <a:solidFill>
                <a:srgbClr val="4472C4"/>
              </a:solidFill>
              <a:effectLst/>
              <a:ea typeface="Calibri" panose="020F0502020204030204" pitchFamily="34" charset="0"/>
            </a:endParaRPr>
          </a:p>
          <a:p>
            <a:endParaRPr lang="fr-FR" sz="2400" b="1" dirty="0">
              <a:solidFill>
                <a:srgbClr val="4472C4"/>
              </a:solidFill>
              <a:effectLst/>
              <a:ea typeface="Calibri" panose="020F0502020204030204" pitchFamily="34" charset="0"/>
            </a:endParaRPr>
          </a:p>
          <a:p>
            <a:endParaRPr lang="fr-FR" sz="2400" b="1" dirty="0">
              <a:solidFill>
                <a:srgbClr val="4472C4"/>
              </a:solidFill>
              <a:ea typeface="Calibri" panose="020F0502020204030204" pitchFamily="34" charset="0"/>
            </a:endParaRPr>
          </a:p>
          <a:p>
            <a:endParaRPr lang="fr-FR" sz="2400" dirty="0"/>
          </a:p>
        </p:txBody>
      </p:sp>
    </p:spTree>
    <p:extLst>
      <p:ext uri="{BB962C8B-B14F-4D97-AF65-F5344CB8AC3E}">
        <p14:creationId xmlns:p14="http://schemas.microsoft.com/office/powerpoint/2010/main" val="35687805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C7B916-BD58-E795-5539-CDD4EF2E7CCA}"/>
              </a:ext>
            </a:extLst>
          </p:cNvPr>
          <p:cNvSpPr>
            <a:spLocks noGrp="1"/>
          </p:cNvSpPr>
          <p:nvPr>
            <p:ph type="title"/>
          </p:nvPr>
        </p:nvSpPr>
        <p:spPr>
          <a:xfrm>
            <a:off x="838200" y="365125"/>
            <a:ext cx="10515600" cy="549275"/>
          </a:xfrm>
          <a:solidFill>
            <a:schemeClr val="accent4">
              <a:lumMod val="40000"/>
              <a:lumOff val="60000"/>
            </a:schemeClr>
          </a:solidFill>
        </p:spPr>
        <p:txBody>
          <a:bodyPr vert="horz" lIns="91440" tIns="45720" rIns="91440" bIns="45720" rtlCol="0" anchor="ctr">
            <a:normAutofit fontScale="90000"/>
          </a:bodyPr>
          <a:lstStyle/>
          <a:p>
            <a:br>
              <a:rPr lang="fr-CD" sz="2400" b="1" dirty="0">
                <a:solidFill>
                  <a:schemeClr val="tx1">
                    <a:lumMod val="65000"/>
                    <a:lumOff val="35000"/>
                  </a:schemeClr>
                </a:solidFill>
                <a:latin typeface="+mn-lt"/>
                <a:ea typeface="Calibri" panose="020F0502020204030204" pitchFamily="34" charset="0"/>
                <a:cs typeface="Times New Roman" panose="02020603050405020304" pitchFamily="18" charset="0"/>
              </a:rPr>
            </a:br>
            <a:br>
              <a:rPr lang="fr-CD" sz="2400" b="1" dirty="0">
                <a:solidFill>
                  <a:schemeClr val="tx1">
                    <a:lumMod val="65000"/>
                    <a:lumOff val="35000"/>
                  </a:schemeClr>
                </a:solidFill>
                <a:latin typeface="+mn-lt"/>
                <a:ea typeface="Calibri" panose="020F0502020204030204" pitchFamily="34" charset="0"/>
                <a:cs typeface="Times New Roman" panose="02020603050405020304" pitchFamily="18" charset="0"/>
              </a:rPr>
            </a:br>
            <a:r>
              <a:rPr lang="fr-CD" sz="2400" b="1" dirty="0">
                <a:solidFill>
                  <a:schemeClr val="tx1">
                    <a:lumMod val="65000"/>
                    <a:lumOff val="35000"/>
                  </a:schemeClr>
                </a:solidFill>
                <a:latin typeface="+mn-lt"/>
                <a:ea typeface="Calibri" panose="020F0502020204030204" pitchFamily="34" charset="0"/>
                <a:cs typeface="Times New Roman" panose="02020603050405020304" pitchFamily="18" charset="0"/>
              </a:rPr>
              <a:t>Acquis de la mise en œuvre du PNDS 2019-2022 : Santé numérique</a:t>
            </a:r>
            <a:br>
              <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rPr>
            </a:br>
            <a:endPar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01804874-4E42-D14D-C7EC-EC6F856AA26B}"/>
              </a:ext>
            </a:extLst>
          </p:cNvPr>
          <p:cNvSpPr>
            <a:spLocks noGrp="1"/>
          </p:cNvSpPr>
          <p:nvPr>
            <p:ph idx="1"/>
          </p:nvPr>
        </p:nvSpPr>
        <p:spPr>
          <a:xfrm>
            <a:off x="838200" y="1760455"/>
            <a:ext cx="10515600" cy="2660716"/>
          </a:xfrm>
        </p:spPr>
        <p:txBody>
          <a:bodyPr>
            <a:normAutofit/>
          </a:bodyPr>
          <a:lstStyle/>
          <a:p>
            <a:pPr lvl="0" algn="just">
              <a:lnSpc>
                <a:spcPct val="115000"/>
              </a:lnSpc>
              <a:spcBef>
                <a:spcPts val="600"/>
              </a:spcBef>
              <a:spcAft>
                <a:spcPts val="600"/>
              </a:spcAft>
              <a:buSzPts val="1100"/>
            </a:pPr>
            <a:r>
              <a:rPr lang="fr-FR" sz="2400" u="none" strike="noStrike" dirty="0">
                <a:effectLst/>
                <a:ea typeface="Calibri" panose="020F0502020204030204" pitchFamily="34" charset="0"/>
                <a:cs typeface="Times New Roman" panose="02020603050405020304" pitchFamily="18" charset="0"/>
              </a:rPr>
              <a:t>La mise en place d’une stratégie de digitalisation du système de santé à l’échelle du pays.</a:t>
            </a:r>
          </a:p>
          <a:p>
            <a:pPr lvl="0" algn="just">
              <a:lnSpc>
                <a:spcPct val="115000"/>
              </a:lnSpc>
              <a:spcBef>
                <a:spcPts val="600"/>
              </a:spcBef>
              <a:spcAft>
                <a:spcPts val="600"/>
              </a:spcAft>
              <a:buSzPts val="1100"/>
            </a:pPr>
            <a:r>
              <a:rPr lang="fr-FR" sz="2400" u="none" strike="noStrike" dirty="0">
                <a:effectLst/>
                <a:ea typeface="Calibri" panose="020F0502020204030204" pitchFamily="34" charset="0"/>
                <a:cs typeface="Times New Roman" panose="02020603050405020304" pitchFamily="18" charset="0"/>
              </a:rPr>
              <a:t>La mise en place d’un numéro d’enregistrement dans le cadre de la CSU et spécifiquement la gratuité de l’accouchement </a:t>
            </a:r>
          </a:p>
          <a:p>
            <a:endParaRPr lang="fr-FR" sz="2400" b="1" dirty="0">
              <a:solidFill>
                <a:srgbClr val="4472C4"/>
              </a:solidFill>
              <a:effectLst/>
              <a:ea typeface="Calibri" panose="020F0502020204030204" pitchFamily="34" charset="0"/>
            </a:endParaRPr>
          </a:p>
          <a:p>
            <a:endParaRPr lang="fr-FR" sz="2400" b="1" dirty="0">
              <a:solidFill>
                <a:srgbClr val="4472C4"/>
              </a:solidFill>
              <a:effectLst/>
              <a:ea typeface="Calibri" panose="020F0502020204030204" pitchFamily="34" charset="0"/>
            </a:endParaRPr>
          </a:p>
          <a:p>
            <a:endParaRPr lang="fr-FR" sz="2400" b="1" dirty="0">
              <a:solidFill>
                <a:srgbClr val="4472C4"/>
              </a:solidFill>
              <a:ea typeface="Calibri" panose="020F0502020204030204" pitchFamily="34" charset="0"/>
            </a:endParaRPr>
          </a:p>
          <a:p>
            <a:endParaRPr lang="fr-FR" sz="2400" dirty="0"/>
          </a:p>
        </p:txBody>
      </p:sp>
    </p:spTree>
    <p:extLst>
      <p:ext uri="{BB962C8B-B14F-4D97-AF65-F5344CB8AC3E}">
        <p14:creationId xmlns:p14="http://schemas.microsoft.com/office/powerpoint/2010/main" val="16770034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D84B0D-2D1A-0967-0928-7612A7B5B111}"/>
              </a:ext>
            </a:extLst>
          </p:cNvPr>
          <p:cNvSpPr>
            <a:spLocks noGrp="1"/>
          </p:cNvSpPr>
          <p:nvPr>
            <p:ph type="title"/>
          </p:nvPr>
        </p:nvSpPr>
        <p:spPr>
          <a:xfrm>
            <a:off x="838200" y="365125"/>
            <a:ext cx="10515600" cy="832079"/>
          </a:xfrm>
          <a:solidFill>
            <a:schemeClr val="accent4">
              <a:lumMod val="40000"/>
              <a:lumOff val="60000"/>
            </a:schemeClr>
          </a:solidFill>
        </p:spPr>
        <p:txBody>
          <a:bodyPr vert="horz" lIns="91440" tIns="45720" rIns="91440" bIns="45720" rtlCol="0" anchor="ctr">
            <a:normAutofit/>
          </a:bodyPr>
          <a:lstStyle/>
          <a:p>
            <a:r>
              <a:rPr lang="fr-CD" sz="2400" b="1" dirty="0">
                <a:solidFill>
                  <a:schemeClr val="tx1">
                    <a:lumMod val="65000"/>
                    <a:lumOff val="35000"/>
                  </a:schemeClr>
                </a:solidFill>
                <a:latin typeface="+mn-lt"/>
                <a:ea typeface="Calibri" panose="020F0502020204030204" pitchFamily="34" charset="0"/>
                <a:cs typeface="Times New Roman" panose="02020603050405020304" pitchFamily="18" charset="0"/>
              </a:rPr>
              <a:t>Acquis de la mise en œuvre du PNDS 2019-2022 : sensibilisation</a:t>
            </a:r>
            <a:endPar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022D4602-3679-F591-373E-C8741C692C63}"/>
              </a:ext>
            </a:extLst>
          </p:cNvPr>
          <p:cNvSpPr>
            <a:spLocks noGrp="1"/>
          </p:cNvSpPr>
          <p:nvPr>
            <p:ph idx="1"/>
          </p:nvPr>
        </p:nvSpPr>
        <p:spPr>
          <a:xfrm>
            <a:off x="838200" y="1344858"/>
            <a:ext cx="10515600" cy="3858738"/>
          </a:xfrm>
        </p:spPr>
        <p:txBody>
          <a:bodyPr>
            <a:noAutofit/>
          </a:bodyPr>
          <a:lstStyle/>
          <a:p>
            <a:pPr marL="342900" lvl="0" indent="-342900" algn="just">
              <a:lnSpc>
                <a:spcPct val="115000"/>
              </a:lnSpc>
              <a:spcBef>
                <a:spcPts val="600"/>
              </a:spcBef>
              <a:spcAft>
                <a:spcPts val="600"/>
              </a:spcAft>
              <a:buSzPts val="1100"/>
              <a:buFont typeface="Times New Roman" panose="02020603050405020304" pitchFamily="18" charset="0"/>
              <a:buAutoNum type="arabicPeriod"/>
            </a:pPr>
            <a:r>
              <a:rPr lang="fr-FR" sz="2400" u="none" strike="noStrike" dirty="0">
                <a:effectLst/>
                <a:ea typeface="Calibri" panose="020F0502020204030204" pitchFamily="34" charset="0"/>
                <a:cs typeface="Times New Roman" panose="02020603050405020304" pitchFamily="18" charset="0"/>
              </a:rPr>
              <a:t>Le lancement de plusieurs campagnes de sensibilisation à travers le pays, notamment :</a:t>
            </a:r>
          </a:p>
          <a:p>
            <a:pPr marL="342900" lvl="0" indent="-342900" algn="just">
              <a:lnSpc>
                <a:spcPct val="115000"/>
              </a:lnSpc>
              <a:spcBef>
                <a:spcPts val="600"/>
              </a:spcBef>
              <a:buFont typeface="Arial" panose="020B0604020202020204" pitchFamily="34" charset="0"/>
              <a:buChar char="-"/>
            </a:pPr>
            <a:r>
              <a:rPr lang="fr-FR" sz="2400" dirty="0">
                <a:effectLst/>
                <a:ea typeface="Calibri" panose="020F0502020204030204" pitchFamily="34" charset="0"/>
                <a:cs typeface="Times New Roman" panose="02020603050405020304" pitchFamily="18" charset="0"/>
              </a:rPr>
              <a:t>La campagne pour la CSU ;</a:t>
            </a:r>
          </a:p>
          <a:p>
            <a:pPr marL="342900" lvl="0" indent="-342900" algn="just">
              <a:lnSpc>
                <a:spcPct val="115000"/>
              </a:lnSpc>
              <a:spcBef>
                <a:spcPts val="600"/>
              </a:spcBef>
              <a:buFont typeface="Arial" panose="020B0604020202020204" pitchFamily="34" charset="0"/>
              <a:buChar char="-"/>
            </a:pPr>
            <a:r>
              <a:rPr lang="fr-FR" sz="2400" dirty="0">
                <a:effectLst/>
                <a:ea typeface="Calibri" panose="020F0502020204030204" pitchFamily="34" charset="0"/>
                <a:cs typeface="Times New Roman" panose="02020603050405020304" pitchFamily="18" charset="0"/>
              </a:rPr>
              <a:t>La campagne sur la digitalisation du système de santé ;</a:t>
            </a:r>
          </a:p>
          <a:p>
            <a:pPr marL="342900" lvl="0" indent="-342900" algn="just">
              <a:lnSpc>
                <a:spcPct val="115000"/>
              </a:lnSpc>
              <a:spcBef>
                <a:spcPts val="600"/>
              </a:spcBef>
              <a:buFont typeface="Arial" panose="020B0604020202020204" pitchFamily="34" charset="0"/>
              <a:buChar char="-"/>
            </a:pPr>
            <a:r>
              <a:rPr lang="fr-FR" sz="2400" dirty="0">
                <a:effectLst/>
                <a:ea typeface="Calibri" panose="020F0502020204030204" pitchFamily="34" charset="0"/>
                <a:cs typeface="Times New Roman" panose="02020603050405020304" pitchFamily="18" charset="0"/>
              </a:rPr>
              <a:t>Le lancement du programme de gratuité de la maternité avec une campagne de sensibilisation ; et</a:t>
            </a:r>
          </a:p>
          <a:p>
            <a:pPr marL="342900" lvl="0" indent="-342900" algn="just">
              <a:lnSpc>
                <a:spcPct val="115000"/>
              </a:lnSpc>
              <a:spcBef>
                <a:spcPts val="600"/>
              </a:spcBef>
              <a:buFont typeface="Arial" panose="020B0604020202020204" pitchFamily="34" charset="0"/>
              <a:buChar char="-"/>
            </a:pPr>
            <a:r>
              <a:rPr lang="fr-FR" sz="2400" dirty="0">
                <a:effectLst/>
                <a:ea typeface="Calibri" panose="020F0502020204030204" pitchFamily="34" charset="0"/>
                <a:cs typeface="Times New Roman" panose="02020603050405020304" pitchFamily="18" charset="0"/>
              </a:rPr>
              <a:t>Les campagnes de vaccination sur l’étendue du territoire nationale.</a:t>
            </a:r>
          </a:p>
          <a:p>
            <a:endParaRPr lang="fr-FR" sz="2400" dirty="0"/>
          </a:p>
        </p:txBody>
      </p:sp>
    </p:spTree>
    <p:extLst>
      <p:ext uri="{BB962C8B-B14F-4D97-AF65-F5344CB8AC3E}">
        <p14:creationId xmlns:p14="http://schemas.microsoft.com/office/powerpoint/2010/main" val="15292995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D84B0D-2D1A-0967-0928-7612A7B5B111}"/>
              </a:ext>
            </a:extLst>
          </p:cNvPr>
          <p:cNvSpPr>
            <a:spLocks noGrp="1"/>
          </p:cNvSpPr>
          <p:nvPr>
            <p:ph type="title"/>
          </p:nvPr>
        </p:nvSpPr>
        <p:spPr>
          <a:xfrm>
            <a:off x="838200" y="365126"/>
            <a:ext cx="10515600" cy="634116"/>
          </a:xfrm>
          <a:solidFill>
            <a:schemeClr val="accent4">
              <a:lumMod val="40000"/>
              <a:lumOff val="60000"/>
            </a:schemeClr>
          </a:solidFill>
        </p:spPr>
        <p:txBody>
          <a:bodyPr vert="horz" lIns="91440" tIns="45720" rIns="91440" bIns="45720" rtlCol="0" anchor="ctr">
            <a:normAutofit/>
          </a:bodyPr>
          <a:lstStyle/>
          <a:p>
            <a:r>
              <a:rPr lang="fr-CD" sz="2400" b="1" dirty="0">
                <a:solidFill>
                  <a:schemeClr val="tx1">
                    <a:lumMod val="65000"/>
                    <a:lumOff val="35000"/>
                  </a:schemeClr>
                </a:solidFill>
                <a:latin typeface="+mn-lt"/>
                <a:ea typeface="Calibri" panose="020F0502020204030204" pitchFamily="34" charset="0"/>
                <a:cs typeface="Times New Roman" panose="02020603050405020304" pitchFamily="18" charset="0"/>
              </a:rPr>
              <a:t>Acquis de la mise en œuvre du PNDS 2019-2022 </a:t>
            </a:r>
            <a:r>
              <a:rPr lang="fr-CD" sz="2400" b="1">
                <a:solidFill>
                  <a:schemeClr val="tx1">
                    <a:lumMod val="65000"/>
                    <a:lumOff val="35000"/>
                  </a:schemeClr>
                </a:solidFill>
                <a:latin typeface="+mn-lt"/>
                <a:ea typeface="Calibri" panose="020F0502020204030204" pitchFamily="34" charset="0"/>
                <a:cs typeface="Times New Roman" panose="02020603050405020304" pitchFamily="18" charset="0"/>
              </a:rPr>
              <a:t>: Médicaments</a:t>
            </a:r>
            <a:endPar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022D4602-3679-F591-373E-C8741C692C63}"/>
              </a:ext>
            </a:extLst>
          </p:cNvPr>
          <p:cNvSpPr>
            <a:spLocks noGrp="1"/>
          </p:cNvSpPr>
          <p:nvPr>
            <p:ph idx="1"/>
          </p:nvPr>
        </p:nvSpPr>
        <p:spPr>
          <a:xfrm>
            <a:off x="838200" y="1401418"/>
            <a:ext cx="10515600" cy="4876833"/>
          </a:xfrm>
        </p:spPr>
        <p:txBody>
          <a:bodyPr>
            <a:noAutofit/>
          </a:bodyPr>
          <a:lstStyle/>
          <a:p>
            <a:pPr marL="342900" lvl="0" indent="-342900" algn="just">
              <a:lnSpc>
                <a:spcPct val="115000"/>
              </a:lnSpc>
              <a:spcBef>
                <a:spcPts val="600"/>
              </a:spcBef>
              <a:buFont typeface="Arial" panose="020B0604020202020204" pitchFamily="34" charset="0"/>
              <a:buChar char="-"/>
            </a:pPr>
            <a:r>
              <a:rPr lang="fr-FR" sz="2400" dirty="0">
                <a:effectLst/>
                <a:ea typeface="Calibri" panose="020F0502020204030204" pitchFamily="34" charset="0"/>
                <a:cs typeface="Times New Roman" panose="02020603050405020304" pitchFamily="18" charset="0"/>
              </a:rPr>
              <a:t>La création et l’opérationnalisation de l’entité responsable de l’achat centralisé de médicaments pour les hôpitaux publics </a:t>
            </a:r>
          </a:p>
          <a:p>
            <a:pPr marL="342900" lvl="0" indent="-342900" algn="just">
              <a:lnSpc>
                <a:spcPct val="115000"/>
              </a:lnSpc>
              <a:spcBef>
                <a:spcPts val="600"/>
              </a:spcBef>
              <a:buFont typeface="Arial" panose="020B0604020202020204" pitchFamily="34" charset="0"/>
              <a:buChar char="-"/>
            </a:pPr>
            <a:r>
              <a:rPr lang="fr-FR" sz="2400" dirty="0">
                <a:effectLst/>
                <a:ea typeface="Calibri" panose="020F0502020204030204" pitchFamily="34" charset="0"/>
                <a:cs typeface="Times New Roman" panose="02020603050405020304" pitchFamily="18" charset="0"/>
              </a:rPr>
              <a:t>Le processus de quantification des besoins en médicaments selon l’approche descendante et ascendante ; </a:t>
            </a:r>
          </a:p>
          <a:p>
            <a:pPr marL="342900" lvl="0" indent="-342900" algn="just">
              <a:lnSpc>
                <a:spcPct val="115000"/>
              </a:lnSpc>
              <a:spcBef>
                <a:spcPts val="600"/>
              </a:spcBef>
              <a:buFont typeface="Arial" panose="020B0604020202020204" pitchFamily="34" charset="0"/>
              <a:buChar char="-"/>
            </a:pPr>
            <a:r>
              <a:rPr lang="fr-FR" sz="2400" dirty="0">
                <a:effectLst/>
                <a:ea typeface="Calibri" panose="020F0502020204030204" pitchFamily="34" charset="0"/>
                <a:cs typeface="Times New Roman" panose="02020603050405020304" pitchFamily="18" charset="0"/>
              </a:rPr>
              <a:t>La consolidation de l’opérationnalisation du logiciel « INFOMED » en vue de sa transformation en « Système Informatisé de Gestion des Médicaments » (SIGM, </a:t>
            </a:r>
            <a:r>
              <a:rPr lang="fr-FR" sz="2400" i="1" dirty="0">
                <a:effectLst/>
                <a:ea typeface="Calibri" panose="020F0502020204030204" pitchFamily="34" charset="0"/>
                <a:cs typeface="Times New Roman" panose="02020603050405020304" pitchFamily="18" charset="0"/>
              </a:rPr>
              <a:t>en sigle</a:t>
            </a:r>
            <a:r>
              <a:rPr lang="fr-FR" sz="2400" dirty="0">
                <a:effectLst/>
                <a:ea typeface="Calibri" panose="020F0502020204030204" pitchFamily="34" charset="0"/>
                <a:cs typeface="Times New Roman" panose="02020603050405020304" pitchFamily="18" charset="0"/>
              </a:rPr>
              <a:t>) ;</a:t>
            </a:r>
          </a:p>
          <a:p>
            <a:pPr marL="342900" lvl="0" indent="-342900" algn="just">
              <a:lnSpc>
                <a:spcPct val="115000"/>
              </a:lnSpc>
              <a:spcBef>
                <a:spcPts val="600"/>
              </a:spcBef>
              <a:buFont typeface="Arial" panose="020B0604020202020204" pitchFamily="34" charset="0"/>
              <a:buChar char="-"/>
            </a:pPr>
            <a:r>
              <a:rPr lang="fr-FR" sz="2400" dirty="0">
                <a:effectLst/>
                <a:ea typeface="Calibri" panose="020F0502020204030204" pitchFamily="34" charset="0"/>
                <a:cs typeface="Times New Roman" panose="02020603050405020304" pitchFamily="18" charset="0"/>
              </a:rPr>
              <a:t>La mise en place du laboratoire de contrôle de qualité des médicaments, cosmétiques dont le processus de certification par un organisme extérieur mérite d’être amorcé.</a:t>
            </a:r>
          </a:p>
          <a:p>
            <a:endParaRPr lang="fr-FR" sz="2400" dirty="0"/>
          </a:p>
        </p:txBody>
      </p:sp>
    </p:spTree>
    <p:extLst>
      <p:ext uri="{BB962C8B-B14F-4D97-AF65-F5344CB8AC3E}">
        <p14:creationId xmlns:p14="http://schemas.microsoft.com/office/powerpoint/2010/main" val="14317709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D84B0D-2D1A-0967-0928-7612A7B5B111}"/>
              </a:ext>
            </a:extLst>
          </p:cNvPr>
          <p:cNvSpPr>
            <a:spLocks noGrp="1"/>
          </p:cNvSpPr>
          <p:nvPr>
            <p:ph type="title"/>
          </p:nvPr>
        </p:nvSpPr>
        <p:spPr>
          <a:xfrm>
            <a:off x="838200" y="122548"/>
            <a:ext cx="10515600" cy="735292"/>
          </a:xfrm>
          <a:solidFill>
            <a:schemeClr val="accent4">
              <a:lumMod val="40000"/>
              <a:lumOff val="60000"/>
            </a:schemeClr>
          </a:solidFill>
        </p:spPr>
        <p:txBody>
          <a:bodyPr vert="horz" lIns="91440" tIns="45720" rIns="91440" bIns="45720" rtlCol="0" anchor="ctr">
            <a:normAutofit/>
          </a:bodyPr>
          <a:lstStyle/>
          <a:p>
            <a:r>
              <a:rPr lang="fr-CD" sz="2400" b="1" dirty="0">
                <a:solidFill>
                  <a:schemeClr val="tx1">
                    <a:lumMod val="65000"/>
                    <a:lumOff val="35000"/>
                  </a:schemeClr>
                </a:solidFill>
                <a:latin typeface="+mn-lt"/>
                <a:ea typeface="Calibri" panose="020F0502020204030204" pitchFamily="34" charset="0"/>
                <a:cs typeface="Times New Roman" panose="02020603050405020304" pitchFamily="18" charset="0"/>
              </a:rPr>
              <a:t>Acquis de la mise en œuvre du PNDS 2019-2022 : Lutte contre </a:t>
            </a:r>
            <a:r>
              <a:rPr lang="fr-CD" sz="2400" b="1">
                <a:solidFill>
                  <a:schemeClr val="tx1">
                    <a:lumMod val="65000"/>
                    <a:lumOff val="35000"/>
                  </a:schemeClr>
                </a:solidFill>
                <a:latin typeface="+mn-lt"/>
                <a:ea typeface="Calibri" panose="020F0502020204030204" pitchFamily="34" charset="0"/>
                <a:cs typeface="Times New Roman" panose="02020603050405020304" pitchFamily="18" charset="0"/>
              </a:rPr>
              <a:t>la maladie</a:t>
            </a:r>
            <a:endPar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022D4602-3679-F591-373E-C8741C692C63}"/>
              </a:ext>
            </a:extLst>
          </p:cNvPr>
          <p:cNvSpPr>
            <a:spLocks noGrp="1"/>
          </p:cNvSpPr>
          <p:nvPr>
            <p:ph idx="1"/>
          </p:nvPr>
        </p:nvSpPr>
        <p:spPr>
          <a:xfrm>
            <a:off x="762786" y="857839"/>
            <a:ext cx="10515600" cy="5439265"/>
          </a:xfrm>
        </p:spPr>
        <p:txBody>
          <a:bodyPr>
            <a:noAutofit/>
          </a:bodyPr>
          <a:lstStyle/>
          <a:p>
            <a:pPr marL="342900" lvl="0" indent="-342900" algn="just">
              <a:lnSpc>
                <a:spcPct val="115000"/>
              </a:lnSpc>
              <a:spcBef>
                <a:spcPts val="600"/>
              </a:spcBef>
              <a:buFont typeface="Arial" panose="020B0604020202020204" pitchFamily="34" charset="0"/>
              <a:buChar char="-"/>
            </a:pPr>
            <a:r>
              <a:rPr lang="fr-FR" sz="2000" dirty="0">
                <a:effectLst/>
                <a:ea typeface="Calibri" panose="020F0502020204030204" pitchFamily="34" charset="0"/>
                <a:cs typeface="Times New Roman" panose="02020603050405020304" pitchFamily="18" charset="0"/>
              </a:rPr>
              <a:t>L’existence des mécanismes de coordination de gestion des épidémies dont l’organisation et le fonctionnement seront pris en compte lors du processus de mise en place du Conseil National de Coordination de la gestion des Epidémies, Urgences et Catastrophes complexes (CNC-EUC, </a:t>
            </a:r>
            <a:r>
              <a:rPr lang="fr-FR" sz="2000" i="1" dirty="0">
                <a:effectLst/>
                <a:ea typeface="Calibri" panose="020F0502020204030204" pitchFamily="34" charset="0"/>
                <a:cs typeface="Times New Roman" panose="02020603050405020304" pitchFamily="18" charset="0"/>
              </a:rPr>
              <a:t>en sigle</a:t>
            </a:r>
            <a:r>
              <a:rPr lang="fr-FR" sz="2000" dirty="0">
                <a:effectLst/>
                <a:ea typeface="Calibri" panose="020F0502020204030204" pitchFamily="34" charset="0"/>
                <a:cs typeface="Times New Roman" panose="02020603050405020304" pitchFamily="18" charset="0"/>
              </a:rPr>
              <a:t>) ;</a:t>
            </a:r>
          </a:p>
          <a:p>
            <a:pPr marL="342900" lvl="0" indent="-342900" algn="just">
              <a:lnSpc>
                <a:spcPct val="115000"/>
              </a:lnSpc>
              <a:spcBef>
                <a:spcPts val="600"/>
              </a:spcBef>
              <a:buFont typeface="Arial" panose="020B0604020202020204" pitchFamily="34" charset="0"/>
              <a:buChar char="-"/>
            </a:pPr>
            <a:r>
              <a:rPr lang="fr-FR" sz="2000" dirty="0">
                <a:effectLst/>
                <a:ea typeface="Calibri" panose="020F0502020204030204" pitchFamily="34" charset="0"/>
                <a:cs typeface="Times New Roman" panose="02020603050405020304" pitchFamily="18" charset="0"/>
              </a:rPr>
              <a:t>L’implantation du laboratoire P3 de l’INRB et des laboratoires provinciaux de santé publique à Goma, Lubumbashi, Bunia et Kisangani</a:t>
            </a:r>
          </a:p>
          <a:p>
            <a:pPr marL="342900" lvl="0" indent="-342900" algn="just">
              <a:lnSpc>
                <a:spcPct val="115000"/>
              </a:lnSpc>
              <a:spcBef>
                <a:spcPts val="600"/>
              </a:spcBef>
              <a:buFont typeface="Arial" panose="020B0604020202020204" pitchFamily="34" charset="0"/>
              <a:buChar char="-"/>
            </a:pPr>
            <a:r>
              <a:rPr lang="fr-FR" sz="2000" dirty="0">
                <a:effectLst/>
                <a:ea typeface="Calibri" panose="020F0502020204030204" pitchFamily="34" charset="0"/>
                <a:cs typeface="Times New Roman" panose="02020603050405020304" pitchFamily="18" charset="0"/>
              </a:rPr>
              <a:t>La mise en place de Centres des Opérations d’Urgences en Santé Publique (COUSP, </a:t>
            </a:r>
            <a:r>
              <a:rPr lang="fr-FR" sz="2000" i="1" dirty="0">
                <a:effectLst/>
                <a:ea typeface="Calibri" panose="020F0502020204030204" pitchFamily="34" charset="0"/>
                <a:cs typeface="Times New Roman" panose="02020603050405020304" pitchFamily="18" charset="0"/>
              </a:rPr>
              <a:t>en sigle</a:t>
            </a:r>
            <a:r>
              <a:rPr lang="fr-FR" sz="2000" dirty="0">
                <a:effectLst/>
                <a:ea typeface="Calibri" panose="020F0502020204030204" pitchFamily="34" charset="0"/>
                <a:cs typeface="Times New Roman" panose="02020603050405020304" pitchFamily="18" charset="0"/>
              </a:rPr>
              <a:t>) dans deux provinces ;</a:t>
            </a:r>
          </a:p>
          <a:p>
            <a:pPr marL="342900" lvl="0" indent="-342900" algn="just">
              <a:lnSpc>
                <a:spcPct val="115000"/>
              </a:lnSpc>
              <a:spcBef>
                <a:spcPts val="600"/>
              </a:spcBef>
              <a:buFont typeface="Arial" panose="020B0604020202020204" pitchFamily="34" charset="0"/>
              <a:buChar char="-"/>
            </a:pPr>
            <a:r>
              <a:rPr lang="fr-FR" sz="2000" dirty="0">
                <a:effectLst/>
                <a:ea typeface="Calibri" panose="020F0502020204030204" pitchFamily="34" charset="0"/>
                <a:cs typeface="Times New Roman" panose="02020603050405020304" pitchFamily="18" charset="0"/>
              </a:rPr>
              <a:t>La mise en place d’un centre national d’intelligence épidémiologique.</a:t>
            </a:r>
          </a:p>
          <a:p>
            <a:pPr marL="342900" lvl="0" indent="-342900" algn="just">
              <a:lnSpc>
                <a:spcPct val="115000"/>
              </a:lnSpc>
              <a:spcBef>
                <a:spcPts val="600"/>
              </a:spcBef>
              <a:buFont typeface="Arial" panose="020B0604020202020204" pitchFamily="34" charset="0"/>
              <a:buChar char="-"/>
            </a:pPr>
            <a:r>
              <a:rPr lang="fr-FR" sz="2000" dirty="0">
                <a:effectLst/>
                <a:ea typeface="Calibri" panose="020F0502020204030204" pitchFamily="34" charset="0"/>
                <a:cs typeface="Times New Roman" panose="02020603050405020304" pitchFamily="18" charset="0"/>
              </a:rPr>
              <a:t>La mise en place d’une base des données des Ressources Humaines (RH, </a:t>
            </a:r>
            <a:r>
              <a:rPr lang="fr-FR" sz="2000" i="1" dirty="0">
                <a:effectLst/>
                <a:ea typeface="Calibri" panose="020F0502020204030204" pitchFamily="34" charset="0"/>
                <a:cs typeface="Times New Roman" panose="02020603050405020304" pitchFamily="18" charset="0"/>
              </a:rPr>
              <a:t>en sigle</a:t>
            </a:r>
            <a:r>
              <a:rPr lang="fr-FR" sz="2000" dirty="0">
                <a:effectLst/>
                <a:ea typeface="Calibri" panose="020F0502020204030204" pitchFamily="34" charset="0"/>
                <a:cs typeface="Times New Roman" panose="02020603050405020304" pitchFamily="18" charset="0"/>
              </a:rPr>
              <a:t>), capables de faire face aux grandes épidémies à l’instar de celle d’Ebola de l’Afrique de l’Ouest, en 2014 ; </a:t>
            </a:r>
          </a:p>
          <a:p>
            <a:r>
              <a:rPr lang="fr-CD" sz="2000" dirty="0">
                <a:effectLst/>
                <a:ea typeface="Calibri" panose="020F0502020204030204" pitchFamily="34" charset="0"/>
              </a:rPr>
              <a:t>La disponibilité des modules et des SOP de la réponse contre Ebola selon les 7 thématiques habituelles plus la prise en charge psycho sociale pour toutes les réponses à venir ;</a:t>
            </a:r>
            <a:endParaRPr lang="fr-FR" sz="2000" dirty="0"/>
          </a:p>
        </p:txBody>
      </p:sp>
    </p:spTree>
    <p:extLst>
      <p:ext uri="{BB962C8B-B14F-4D97-AF65-F5344CB8AC3E}">
        <p14:creationId xmlns:p14="http://schemas.microsoft.com/office/powerpoint/2010/main" val="10530270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D84B0D-2D1A-0967-0928-7612A7B5B111}"/>
              </a:ext>
            </a:extLst>
          </p:cNvPr>
          <p:cNvSpPr>
            <a:spLocks noGrp="1"/>
          </p:cNvSpPr>
          <p:nvPr>
            <p:ph type="title"/>
          </p:nvPr>
        </p:nvSpPr>
        <p:spPr>
          <a:xfrm>
            <a:off x="838200" y="365125"/>
            <a:ext cx="10515600" cy="671823"/>
          </a:xfrm>
          <a:solidFill>
            <a:schemeClr val="accent4">
              <a:lumMod val="40000"/>
              <a:lumOff val="60000"/>
            </a:schemeClr>
          </a:solidFill>
        </p:spPr>
        <p:txBody>
          <a:bodyPr vert="horz" lIns="91440" tIns="45720" rIns="91440" bIns="45720" rtlCol="0" anchor="ctr">
            <a:normAutofit/>
          </a:bodyPr>
          <a:lstStyle/>
          <a:p>
            <a:r>
              <a:rPr lang="fr-CD" sz="2400" b="1" dirty="0">
                <a:solidFill>
                  <a:schemeClr val="tx1">
                    <a:lumMod val="65000"/>
                    <a:lumOff val="35000"/>
                  </a:schemeClr>
                </a:solidFill>
                <a:latin typeface="+mn-lt"/>
                <a:ea typeface="Calibri" panose="020F0502020204030204" pitchFamily="34" charset="0"/>
                <a:cs typeface="Times New Roman" panose="02020603050405020304" pitchFamily="18" charset="0"/>
              </a:rPr>
              <a:t>Acquis de la mise en œuvre du PNDS 2019-2022 : Lutte contre la maladie</a:t>
            </a:r>
            <a:endPar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022D4602-3679-F591-373E-C8741C692C63}"/>
              </a:ext>
            </a:extLst>
          </p:cNvPr>
          <p:cNvSpPr>
            <a:spLocks noGrp="1"/>
          </p:cNvSpPr>
          <p:nvPr>
            <p:ph idx="1"/>
          </p:nvPr>
        </p:nvSpPr>
        <p:spPr>
          <a:xfrm>
            <a:off x="762786" y="1153801"/>
            <a:ext cx="10515600" cy="5444961"/>
          </a:xfrm>
        </p:spPr>
        <p:txBody>
          <a:bodyPr>
            <a:noAutofit/>
          </a:bodyPr>
          <a:lstStyle/>
          <a:p>
            <a:pPr marL="342900" lvl="0" indent="-342900" algn="just">
              <a:lnSpc>
                <a:spcPct val="115000"/>
              </a:lnSpc>
              <a:spcBef>
                <a:spcPts val="600"/>
              </a:spcBef>
              <a:buFont typeface="Arial" panose="020B0604020202020204" pitchFamily="34" charset="0"/>
              <a:buChar char="-"/>
            </a:pPr>
            <a:r>
              <a:rPr lang="fr-CD" sz="2000" dirty="0">
                <a:effectLst/>
                <a:ea typeface="Calibri" panose="020F0502020204030204" pitchFamily="34" charset="0"/>
              </a:rPr>
              <a:t>Investissement durable </a:t>
            </a:r>
          </a:p>
          <a:p>
            <a:pPr marL="800100" lvl="1" indent="-342900" algn="just">
              <a:lnSpc>
                <a:spcPct val="115000"/>
              </a:lnSpc>
              <a:spcBef>
                <a:spcPts val="600"/>
              </a:spcBef>
              <a:buFont typeface="Arial" panose="020B0604020202020204" pitchFamily="34" charset="0"/>
              <a:buChar char="-"/>
            </a:pPr>
            <a:r>
              <a:rPr lang="fr-CD" sz="2000" dirty="0">
                <a:effectLst/>
                <a:ea typeface="Calibri" panose="020F0502020204030204" pitchFamily="34" charset="0"/>
              </a:rPr>
              <a:t>la mise en place du Centre National d’Intelligence épidémiologique </a:t>
            </a:r>
          </a:p>
          <a:p>
            <a:pPr marL="800100" lvl="1" indent="-342900" algn="just">
              <a:lnSpc>
                <a:spcPct val="115000"/>
              </a:lnSpc>
              <a:spcBef>
                <a:spcPts val="600"/>
              </a:spcBef>
              <a:buFont typeface="Arial" panose="020B0604020202020204" pitchFamily="34" charset="0"/>
              <a:buChar char="-"/>
            </a:pPr>
            <a:r>
              <a:rPr lang="fr-FR" sz="2000" dirty="0">
                <a:effectLst/>
                <a:ea typeface="Calibri" panose="020F0502020204030204" pitchFamily="34" charset="0"/>
                <a:cs typeface="Times New Roman" panose="02020603050405020304" pitchFamily="18" charset="0"/>
              </a:rPr>
              <a:t>les unités de production d’oxygène dans plus de 19 DPS avec la mise en place d’un réseau de distribution alors qu’il n’en avait aucune en mars 2020 ; </a:t>
            </a:r>
          </a:p>
          <a:p>
            <a:pPr marL="800100" lvl="1" indent="-342900" algn="just">
              <a:lnSpc>
                <a:spcPct val="115000"/>
              </a:lnSpc>
              <a:spcBef>
                <a:spcPts val="600"/>
              </a:spcBef>
              <a:buFont typeface="Arial" panose="020B0604020202020204" pitchFamily="34" charset="0"/>
              <a:buChar char="-"/>
            </a:pPr>
            <a:r>
              <a:rPr lang="fr-FR" sz="2000" dirty="0">
                <a:effectLst/>
                <a:ea typeface="Calibri" panose="020F0502020204030204" pitchFamily="34" charset="0"/>
                <a:cs typeface="Times New Roman" panose="02020603050405020304" pitchFamily="18" charset="0"/>
              </a:rPr>
              <a:t>les centres d’excellence pour la prise en charge des cas nécessitant des services d’urgence, de réanimation, de diagnostic paraclinique plus poussée ; </a:t>
            </a:r>
          </a:p>
          <a:p>
            <a:pPr marL="800100" lvl="1" indent="-342900" algn="just">
              <a:lnSpc>
                <a:spcPct val="115000"/>
              </a:lnSpc>
              <a:spcBef>
                <a:spcPts val="600"/>
              </a:spcBef>
              <a:buFont typeface="Arial" panose="020B0604020202020204" pitchFamily="34" charset="0"/>
              <a:buChar char="-"/>
            </a:pPr>
            <a:r>
              <a:rPr lang="fr-FR" sz="2000" dirty="0">
                <a:effectLst/>
                <a:ea typeface="Calibri" panose="020F0502020204030204" pitchFamily="34" charset="0"/>
                <a:cs typeface="Times New Roman" panose="02020603050405020304" pitchFamily="18" charset="0"/>
              </a:rPr>
              <a:t>la dotation en matériels médicaux ;</a:t>
            </a:r>
          </a:p>
          <a:p>
            <a:pPr marL="800100" lvl="1" indent="-342900" algn="just">
              <a:lnSpc>
                <a:spcPct val="115000"/>
              </a:lnSpc>
              <a:spcBef>
                <a:spcPts val="600"/>
              </a:spcBef>
              <a:buFont typeface="Arial" panose="020B0604020202020204" pitchFamily="34" charset="0"/>
              <a:buChar char="-"/>
            </a:pPr>
            <a:r>
              <a:rPr lang="fr-FR" sz="2000" dirty="0">
                <a:effectLst/>
                <a:ea typeface="Calibri" panose="020F0502020204030204" pitchFamily="34" charset="0"/>
                <a:cs typeface="Times New Roman" panose="02020603050405020304" pitchFamily="18" charset="0"/>
              </a:rPr>
              <a:t>la mise en place des réseau de laboratoire avec le laboratoire </a:t>
            </a:r>
            <a:r>
              <a:rPr lang="fr-FR" sz="2000" dirty="0" err="1">
                <a:effectLst/>
                <a:ea typeface="Calibri" panose="020F0502020204030204" pitchFamily="34" charset="0"/>
                <a:cs typeface="Times New Roman" panose="02020603050405020304" pitchFamily="18" charset="0"/>
              </a:rPr>
              <a:t>Rodolph</a:t>
            </a:r>
            <a:r>
              <a:rPr lang="fr-FR" sz="2000" dirty="0">
                <a:effectLst/>
                <a:ea typeface="Calibri" panose="020F0502020204030204" pitchFamily="34" charset="0"/>
                <a:cs typeface="Times New Roman" panose="02020603050405020304" pitchFamily="18" charset="0"/>
              </a:rPr>
              <a:t> Mérieux de l’INRB à Goma et le développement des techniques novatrices pour le diagnostic des multiples maladies virales, le séquençage etc. ; </a:t>
            </a:r>
          </a:p>
          <a:p>
            <a:pPr marL="800100" lvl="1" indent="-342900" algn="just">
              <a:lnSpc>
                <a:spcPct val="115000"/>
              </a:lnSpc>
              <a:spcBef>
                <a:spcPts val="600"/>
              </a:spcBef>
              <a:buFont typeface="Arial" panose="020B0604020202020204" pitchFamily="34" charset="0"/>
              <a:buChar char="-"/>
            </a:pPr>
            <a:r>
              <a:rPr lang="fr-FR" sz="2000" dirty="0">
                <a:effectLst/>
                <a:ea typeface="Calibri" panose="020F0502020204030204" pitchFamily="34" charset="0"/>
                <a:cs typeface="Times New Roman" panose="02020603050405020304" pitchFamily="18" charset="0"/>
              </a:rPr>
              <a:t>les  unités de triage en matériaux durables ; </a:t>
            </a:r>
            <a:endParaRPr lang="fr-FR" sz="2000" dirty="0">
              <a:ea typeface="Calibri" panose="020F0502020204030204" pitchFamily="34" charset="0"/>
              <a:cs typeface="Times New Roman" panose="02020603050405020304" pitchFamily="18" charset="0"/>
            </a:endParaRPr>
          </a:p>
          <a:p>
            <a:pPr marL="800100" lvl="1" indent="-342900" algn="just">
              <a:lnSpc>
                <a:spcPct val="115000"/>
              </a:lnSpc>
              <a:spcBef>
                <a:spcPts val="600"/>
              </a:spcBef>
              <a:buFont typeface="Arial" panose="020B0604020202020204" pitchFamily="34" charset="0"/>
              <a:buChar char="-"/>
            </a:pPr>
            <a:r>
              <a:rPr lang="fr-FR" sz="2000" dirty="0">
                <a:effectLst/>
                <a:ea typeface="Calibri" panose="020F0502020204030204" pitchFamily="34" charset="0"/>
                <a:cs typeface="Times New Roman" panose="02020603050405020304" pitchFamily="18" charset="0"/>
              </a:rPr>
              <a:t>les forages et points de lavage des mains solides ;</a:t>
            </a:r>
          </a:p>
          <a:p>
            <a:pPr marL="342900" indent="-342900" algn="just">
              <a:lnSpc>
                <a:spcPct val="115000"/>
              </a:lnSpc>
              <a:spcBef>
                <a:spcPts val="600"/>
              </a:spcBef>
              <a:buFont typeface="Arial" panose="020B0604020202020204" pitchFamily="34" charset="0"/>
              <a:buChar char="-"/>
            </a:pPr>
            <a:r>
              <a:rPr lang="fr-FR" sz="2400" dirty="0">
                <a:ea typeface="Calibri" panose="020F0502020204030204" pitchFamily="34" charset="0"/>
                <a:cs typeface="Times New Roman" panose="02020603050405020304" pitchFamily="18" charset="0"/>
              </a:rPr>
              <a:t>La recherche</a:t>
            </a:r>
            <a:endParaRPr lang="fr-FR" sz="2400" dirty="0">
              <a:effectLst/>
              <a:ea typeface="Calibri" panose="020F0502020204030204" pitchFamily="34" charset="0"/>
              <a:cs typeface="Times New Roman" panose="02020603050405020304" pitchFamily="18" charset="0"/>
            </a:endParaRPr>
          </a:p>
          <a:p>
            <a:pPr marL="342900" lvl="0" indent="-342900" algn="just">
              <a:lnSpc>
                <a:spcPct val="115000"/>
              </a:lnSpc>
              <a:spcBef>
                <a:spcPts val="600"/>
              </a:spcBef>
              <a:buFont typeface="Arial" panose="020B0604020202020204" pitchFamily="34" charset="0"/>
              <a:buChar char="-"/>
            </a:pPr>
            <a:endParaRPr lang="fr-FR" sz="2000" dirty="0"/>
          </a:p>
        </p:txBody>
      </p:sp>
    </p:spTree>
    <p:extLst>
      <p:ext uri="{BB962C8B-B14F-4D97-AF65-F5344CB8AC3E}">
        <p14:creationId xmlns:p14="http://schemas.microsoft.com/office/powerpoint/2010/main" val="4037782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7B60BE-71E7-FEB2-3C8B-14650DBF8A77}"/>
              </a:ext>
            </a:extLst>
          </p:cNvPr>
          <p:cNvSpPr>
            <a:spLocks noGrp="1"/>
          </p:cNvSpPr>
          <p:nvPr>
            <p:ph type="title"/>
          </p:nvPr>
        </p:nvSpPr>
        <p:spPr>
          <a:xfrm>
            <a:off x="838200" y="365126"/>
            <a:ext cx="10515600" cy="483286"/>
          </a:xfrm>
          <a:solidFill>
            <a:schemeClr val="accent4">
              <a:lumMod val="40000"/>
              <a:lumOff val="60000"/>
            </a:schemeClr>
          </a:solidFill>
        </p:spPr>
        <p:txBody>
          <a:bodyPr vert="horz" lIns="91440" tIns="45720" rIns="91440" bIns="45720" rtlCol="0" anchor="ctr">
            <a:normAutofit/>
          </a:bodyPr>
          <a:lstStyle/>
          <a:p>
            <a:r>
              <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rPr>
              <a:t>Plan de présentation</a:t>
            </a:r>
          </a:p>
        </p:txBody>
      </p:sp>
      <p:sp>
        <p:nvSpPr>
          <p:cNvPr id="3" name="Espace réservé du contenu 2">
            <a:extLst>
              <a:ext uri="{FF2B5EF4-FFF2-40B4-BE49-F238E27FC236}">
                <a16:creationId xmlns:a16="http://schemas.microsoft.com/office/drawing/2014/main" id="{B1A7C750-11C3-D489-0EC1-28BF89096036}"/>
              </a:ext>
            </a:extLst>
          </p:cNvPr>
          <p:cNvSpPr>
            <a:spLocks noGrp="1"/>
          </p:cNvSpPr>
          <p:nvPr>
            <p:ph idx="1"/>
          </p:nvPr>
        </p:nvSpPr>
        <p:spPr>
          <a:xfrm>
            <a:off x="838200" y="1310326"/>
            <a:ext cx="10515600" cy="3685880"/>
          </a:xfrm>
        </p:spPr>
        <p:txBody>
          <a:bodyPr>
            <a:normAutofit/>
          </a:bodyPr>
          <a:lstStyle/>
          <a:p>
            <a:r>
              <a:rPr lang="fr-FR" sz="2400" dirty="0"/>
              <a:t>Introduction</a:t>
            </a:r>
          </a:p>
          <a:p>
            <a:r>
              <a:rPr lang="fr-FR" sz="2400" dirty="0"/>
              <a:t>Contexte</a:t>
            </a:r>
          </a:p>
          <a:p>
            <a:pPr lvl="1"/>
            <a:r>
              <a:rPr lang="fr-FR" dirty="0"/>
              <a:t>Contexte géographique</a:t>
            </a:r>
          </a:p>
          <a:p>
            <a:pPr lvl="1"/>
            <a:r>
              <a:rPr lang="fr-FR" dirty="0"/>
              <a:t>Contexte socio démographique</a:t>
            </a:r>
          </a:p>
          <a:p>
            <a:pPr lvl="1"/>
            <a:r>
              <a:rPr lang="fr-FR" dirty="0"/>
              <a:t>Situation politico-administrative</a:t>
            </a:r>
          </a:p>
          <a:p>
            <a:pPr lvl="1"/>
            <a:r>
              <a:rPr lang="fr-FR" dirty="0"/>
              <a:t>Situation du système national de santé</a:t>
            </a:r>
          </a:p>
          <a:p>
            <a:r>
              <a:rPr lang="fr-FR" sz="2400" dirty="0"/>
              <a:t>Les acquis du PNDS 2019-2022</a:t>
            </a:r>
          </a:p>
        </p:txBody>
      </p:sp>
    </p:spTree>
    <p:extLst>
      <p:ext uri="{BB962C8B-B14F-4D97-AF65-F5344CB8AC3E}">
        <p14:creationId xmlns:p14="http://schemas.microsoft.com/office/powerpoint/2010/main" val="17088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1AECBC-DF6E-5771-438C-BA1E17067F67}"/>
              </a:ext>
            </a:extLst>
          </p:cNvPr>
          <p:cNvSpPr>
            <a:spLocks noGrp="1"/>
          </p:cNvSpPr>
          <p:nvPr>
            <p:ph type="title"/>
          </p:nvPr>
        </p:nvSpPr>
        <p:spPr>
          <a:xfrm>
            <a:off x="838200" y="647930"/>
            <a:ext cx="10515600" cy="511568"/>
          </a:xfrm>
          <a:solidFill>
            <a:schemeClr val="accent4">
              <a:lumMod val="40000"/>
              <a:lumOff val="60000"/>
            </a:schemeClr>
          </a:solidFill>
        </p:spPr>
        <p:txBody>
          <a:bodyPr vert="horz" lIns="91440" tIns="45720" rIns="91440" bIns="45720" rtlCol="0" anchor="ctr">
            <a:normAutofit/>
          </a:bodyPr>
          <a:lstStyle/>
          <a:p>
            <a:r>
              <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rPr>
              <a:t>INTRODUCTION</a:t>
            </a:r>
          </a:p>
        </p:txBody>
      </p:sp>
      <p:sp>
        <p:nvSpPr>
          <p:cNvPr id="3" name="Espace réservé du contenu 2">
            <a:extLst>
              <a:ext uri="{FF2B5EF4-FFF2-40B4-BE49-F238E27FC236}">
                <a16:creationId xmlns:a16="http://schemas.microsoft.com/office/drawing/2014/main" id="{CA355D63-756D-330B-2DB4-66E05129D26F}"/>
              </a:ext>
            </a:extLst>
          </p:cNvPr>
          <p:cNvSpPr>
            <a:spLocks noGrp="1"/>
          </p:cNvSpPr>
          <p:nvPr>
            <p:ph idx="1"/>
          </p:nvPr>
        </p:nvSpPr>
        <p:spPr>
          <a:xfrm>
            <a:off x="838200" y="1620756"/>
            <a:ext cx="10515600" cy="3026658"/>
          </a:xfrm>
        </p:spPr>
        <p:txBody>
          <a:bodyPr vert="horz" lIns="91440" tIns="45720" rIns="91440" bIns="45720" rtlCol="0">
            <a:normAutofit/>
          </a:bodyPr>
          <a:lstStyle/>
          <a:p>
            <a:r>
              <a:rPr lang="fr-FR" sz="2400" dirty="0"/>
              <a:t>La RDC a adopté la SRSS comme stratégie de mise en œuvre des SSP</a:t>
            </a:r>
          </a:p>
          <a:p>
            <a:r>
              <a:rPr lang="fr-FR" sz="2400" dirty="0"/>
              <a:t>Mise en œuvre de la SRSS à travers des plans nationaux de développement sanitaire</a:t>
            </a:r>
          </a:p>
          <a:p>
            <a:r>
              <a:rPr lang="fr-FR" sz="2400" dirty="0"/>
              <a:t>Le dernier PNDS est échu en 2022. </a:t>
            </a:r>
          </a:p>
          <a:p>
            <a:r>
              <a:rPr lang="fr-FR" sz="2400" dirty="0"/>
              <a:t>Nécessité d’élaboration du PNDS 2024-2034 en lien avec le 4e cycle de planification stratégique</a:t>
            </a:r>
          </a:p>
          <a:p>
            <a:endParaRPr lang="fr-FR" sz="2400" dirty="0"/>
          </a:p>
        </p:txBody>
      </p:sp>
    </p:spTree>
    <p:extLst>
      <p:ext uri="{BB962C8B-B14F-4D97-AF65-F5344CB8AC3E}">
        <p14:creationId xmlns:p14="http://schemas.microsoft.com/office/powerpoint/2010/main" val="3599082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42A7BB-CC89-742D-BFCF-E6BA96715ED0}"/>
              </a:ext>
            </a:extLst>
          </p:cNvPr>
          <p:cNvSpPr>
            <a:spLocks noGrp="1"/>
          </p:cNvSpPr>
          <p:nvPr>
            <p:ph type="title"/>
          </p:nvPr>
        </p:nvSpPr>
        <p:spPr>
          <a:xfrm>
            <a:off x="838200" y="365126"/>
            <a:ext cx="10515600" cy="558702"/>
          </a:xfrm>
          <a:solidFill>
            <a:schemeClr val="accent4">
              <a:lumMod val="40000"/>
              <a:lumOff val="60000"/>
            </a:schemeClr>
          </a:solidFill>
          <a:ln>
            <a:solidFill>
              <a:srgbClr val="FF0000"/>
            </a:solidFill>
          </a:ln>
        </p:spPr>
        <p:txBody>
          <a:bodyPr vert="horz" lIns="91440" tIns="45720" rIns="91440" bIns="45720" rtlCol="0" anchor="ctr">
            <a:normAutofit fontScale="90000"/>
          </a:bodyPr>
          <a:lstStyle/>
          <a:p>
            <a:br>
              <a:rPr lang="fr-FR" dirty="0"/>
            </a:br>
            <a:r>
              <a:rPr lang="fr-FR" dirty="0"/>
              <a:t>Contexte : Situation géographique</a:t>
            </a:r>
            <a:br>
              <a:rPr lang="fr-FR" dirty="0"/>
            </a:br>
            <a:endParaRPr lang="fr-FR" dirty="0"/>
          </a:p>
        </p:txBody>
      </p:sp>
      <p:sp>
        <p:nvSpPr>
          <p:cNvPr id="3" name="Espace réservé du contenu 2">
            <a:extLst>
              <a:ext uri="{FF2B5EF4-FFF2-40B4-BE49-F238E27FC236}">
                <a16:creationId xmlns:a16="http://schemas.microsoft.com/office/drawing/2014/main" id="{F43369CB-5CA3-4479-01F7-36885CBC9AD0}"/>
              </a:ext>
            </a:extLst>
          </p:cNvPr>
          <p:cNvSpPr>
            <a:spLocks noGrp="1"/>
          </p:cNvSpPr>
          <p:nvPr>
            <p:ph idx="1"/>
          </p:nvPr>
        </p:nvSpPr>
        <p:spPr>
          <a:xfrm>
            <a:off x="838200" y="1263193"/>
            <a:ext cx="10515600" cy="2036188"/>
          </a:xfrm>
        </p:spPr>
        <p:txBody>
          <a:bodyPr vert="horz" lIns="91440" tIns="45720" rIns="91440" bIns="45720" rtlCol="0">
            <a:normAutofit fontScale="92500" lnSpcReduction="10000"/>
          </a:bodyPr>
          <a:lstStyle/>
          <a:p>
            <a:pPr lvl="1"/>
            <a:r>
              <a:rPr lang="fr-CD" dirty="0"/>
              <a:t>superficie de 2 345 409 Km2 avec 9 165 km de frontière dont 10% sont exploités pour l’agriculture et 7% pour les activités pastorales. La deuxième forêt tropicale du monde</a:t>
            </a:r>
          </a:p>
          <a:p>
            <a:pPr lvl="1"/>
            <a:r>
              <a:rPr lang="fr-CD" dirty="0"/>
              <a:t>Situation par rapport à l’équateur :</a:t>
            </a:r>
          </a:p>
          <a:p>
            <a:pPr lvl="1"/>
            <a:r>
              <a:rPr lang="fr-CD" dirty="0"/>
              <a:t>Climat : </a:t>
            </a:r>
          </a:p>
          <a:p>
            <a:pPr lvl="1"/>
            <a:r>
              <a:rPr lang="fr-CD" dirty="0"/>
              <a:t>L’hydrographie</a:t>
            </a:r>
          </a:p>
          <a:p>
            <a:endParaRPr lang="fr-FR" sz="2400" dirty="0"/>
          </a:p>
          <a:p>
            <a:endParaRPr lang="fr-FR" sz="2400" dirty="0"/>
          </a:p>
        </p:txBody>
      </p:sp>
    </p:spTree>
    <p:extLst>
      <p:ext uri="{BB962C8B-B14F-4D97-AF65-F5344CB8AC3E}">
        <p14:creationId xmlns:p14="http://schemas.microsoft.com/office/powerpoint/2010/main" val="39686613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42A7BB-CC89-742D-BFCF-E6BA96715ED0}"/>
              </a:ext>
            </a:extLst>
          </p:cNvPr>
          <p:cNvSpPr>
            <a:spLocks noGrp="1"/>
          </p:cNvSpPr>
          <p:nvPr>
            <p:ph type="title"/>
          </p:nvPr>
        </p:nvSpPr>
        <p:spPr>
          <a:xfrm>
            <a:off x="838200" y="365126"/>
            <a:ext cx="10515600" cy="558702"/>
          </a:xfrm>
          <a:solidFill>
            <a:schemeClr val="accent4">
              <a:lumMod val="40000"/>
              <a:lumOff val="60000"/>
            </a:schemeClr>
          </a:solidFill>
        </p:spPr>
        <p:txBody>
          <a:bodyPr vert="horz" lIns="91440" tIns="45720" rIns="91440" bIns="45720" rtlCol="0" anchor="ctr">
            <a:normAutofit fontScale="90000"/>
          </a:bodyPr>
          <a:lstStyle/>
          <a:p>
            <a:br>
              <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rPr>
            </a:br>
            <a:r>
              <a:rPr lang="fr-FR" sz="2400" b="1">
                <a:solidFill>
                  <a:schemeClr val="tx1">
                    <a:lumMod val="65000"/>
                    <a:lumOff val="35000"/>
                  </a:schemeClr>
                </a:solidFill>
                <a:latin typeface="+mn-lt"/>
                <a:ea typeface="Calibri" panose="020F0502020204030204" pitchFamily="34" charset="0"/>
                <a:cs typeface="Times New Roman" panose="02020603050405020304" pitchFamily="18" charset="0"/>
              </a:rPr>
              <a:t>Contexte </a:t>
            </a:r>
            <a:r>
              <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rPr>
              <a:t>de </a:t>
            </a:r>
            <a:r>
              <a:rPr lang="fr-FR" sz="2400" b="1">
                <a:solidFill>
                  <a:schemeClr val="tx1">
                    <a:lumMod val="65000"/>
                    <a:lumOff val="35000"/>
                  </a:schemeClr>
                </a:solidFill>
                <a:latin typeface="+mn-lt"/>
                <a:ea typeface="Calibri" panose="020F0502020204030204" pitchFamily="34" charset="0"/>
                <a:cs typeface="Times New Roman" panose="02020603050405020304" pitchFamily="18" charset="0"/>
              </a:rPr>
              <a:t>la RDC</a:t>
            </a:r>
            <a:r>
              <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rPr>
              <a:t> : </a:t>
            </a:r>
            <a:r>
              <a:rPr lang="fr-FR" sz="2400" b="1">
                <a:solidFill>
                  <a:schemeClr val="tx1">
                    <a:lumMod val="65000"/>
                    <a:lumOff val="35000"/>
                  </a:schemeClr>
                </a:solidFill>
                <a:latin typeface="+mn-lt"/>
                <a:ea typeface="Calibri" panose="020F0502020204030204" pitchFamily="34" charset="0"/>
                <a:cs typeface="Times New Roman" panose="02020603050405020304" pitchFamily="18" charset="0"/>
              </a:rPr>
              <a:t>Situation </a:t>
            </a:r>
            <a:r>
              <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rPr>
              <a:t>sociodémographique</a:t>
            </a:r>
            <a:br>
              <a:rPr lang="fr-FR" sz="2400" b="1">
                <a:solidFill>
                  <a:schemeClr val="tx1">
                    <a:lumMod val="65000"/>
                    <a:lumOff val="35000"/>
                  </a:schemeClr>
                </a:solidFill>
                <a:latin typeface="+mn-lt"/>
                <a:ea typeface="Calibri" panose="020F0502020204030204" pitchFamily="34" charset="0"/>
                <a:cs typeface="Times New Roman" panose="02020603050405020304" pitchFamily="18" charset="0"/>
              </a:rPr>
            </a:br>
            <a:endPar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F43369CB-5CA3-4479-01F7-36885CBC9AD0}"/>
              </a:ext>
            </a:extLst>
          </p:cNvPr>
          <p:cNvSpPr>
            <a:spLocks noGrp="1"/>
          </p:cNvSpPr>
          <p:nvPr>
            <p:ph idx="1"/>
          </p:nvPr>
        </p:nvSpPr>
        <p:spPr>
          <a:xfrm>
            <a:off x="838200" y="1065229"/>
            <a:ext cx="10515600" cy="1121790"/>
          </a:xfrm>
        </p:spPr>
        <p:txBody>
          <a:bodyPr vert="horz" lIns="91440" tIns="45720" rIns="91440" bIns="45720" rtlCol="0">
            <a:normAutofit/>
          </a:bodyPr>
          <a:lstStyle/>
          <a:p>
            <a:pPr lvl="1"/>
            <a:r>
              <a:rPr lang="fr-CD" dirty="0"/>
              <a:t>une densité de 48 habitants au Km2 en 2023</a:t>
            </a:r>
          </a:p>
          <a:p>
            <a:pPr lvl="1"/>
            <a:r>
              <a:rPr lang="fr-CD" dirty="0"/>
              <a:t>Répartition par province  et par tranche d'âge</a:t>
            </a:r>
            <a:endParaRPr lang="fr-FR" dirty="0"/>
          </a:p>
          <a:p>
            <a:endParaRPr lang="fr-FR" sz="2400" dirty="0"/>
          </a:p>
          <a:p>
            <a:endParaRPr lang="fr-FR" sz="2400" dirty="0"/>
          </a:p>
        </p:txBody>
      </p:sp>
      <p:graphicFrame>
        <p:nvGraphicFramePr>
          <p:cNvPr id="4" name="Tableau 3">
            <a:extLst>
              <a:ext uri="{FF2B5EF4-FFF2-40B4-BE49-F238E27FC236}">
                <a16:creationId xmlns:a16="http://schemas.microsoft.com/office/drawing/2014/main" id="{7D680A02-5671-2639-B6FD-7748450A5EC9}"/>
              </a:ext>
            </a:extLst>
          </p:cNvPr>
          <p:cNvGraphicFramePr>
            <a:graphicFrameLocks noGrp="1"/>
          </p:cNvGraphicFramePr>
          <p:nvPr>
            <p:extLst>
              <p:ext uri="{D42A27DB-BD31-4B8C-83A1-F6EECF244321}">
                <p14:modId xmlns:p14="http://schemas.microsoft.com/office/powerpoint/2010/main" val="873486054"/>
              </p:ext>
            </p:extLst>
          </p:nvPr>
        </p:nvGraphicFramePr>
        <p:xfrm>
          <a:off x="1424953" y="2187019"/>
          <a:ext cx="9928847" cy="886592"/>
        </p:xfrm>
        <a:graphic>
          <a:graphicData uri="http://schemas.openxmlformats.org/drawingml/2006/table">
            <a:tbl>
              <a:tblPr/>
              <a:tblGrid>
                <a:gridCol w="1545428">
                  <a:extLst>
                    <a:ext uri="{9D8B030D-6E8A-4147-A177-3AD203B41FA5}">
                      <a16:colId xmlns:a16="http://schemas.microsoft.com/office/drawing/2014/main" val="3479591551"/>
                    </a:ext>
                  </a:extLst>
                </a:gridCol>
                <a:gridCol w="931491">
                  <a:extLst>
                    <a:ext uri="{9D8B030D-6E8A-4147-A177-3AD203B41FA5}">
                      <a16:colId xmlns:a16="http://schemas.microsoft.com/office/drawing/2014/main" val="2523127099"/>
                    </a:ext>
                  </a:extLst>
                </a:gridCol>
                <a:gridCol w="931491">
                  <a:extLst>
                    <a:ext uri="{9D8B030D-6E8A-4147-A177-3AD203B41FA5}">
                      <a16:colId xmlns:a16="http://schemas.microsoft.com/office/drawing/2014/main" val="3989674824"/>
                    </a:ext>
                  </a:extLst>
                </a:gridCol>
                <a:gridCol w="931491">
                  <a:extLst>
                    <a:ext uri="{9D8B030D-6E8A-4147-A177-3AD203B41FA5}">
                      <a16:colId xmlns:a16="http://schemas.microsoft.com/office/drawing/2014/main" val="3886741814"/>
                    </a:ext>
                  </a:extLst>
                </a:gridCol>
                <a:gridCol w="931491">
                  <a:extLst>
                    <a:ext uri="{9D8B030D-6E8A-4147-A177-3AD203B41FA5}">
                      <a16:colId xmlns:a16="http://schemas.microsoft.com/office/drawing/2014/main" val="193558110"/>
                    </a:ext>
                  </a:extLst>
                </a:gridCol>
                <a:gridCol w="931491">
                  <a:extLst>
                    <a:ext uri="{9D8B030D-6E8A-4147-A177-3AD203B41FA5}">
                      <a16:colId xmlns:a16="http://schemas.microsoft.com/office/drawing/2014/main" val="3305819313"/>
                    </a:ext>
                  </a:extLst>
                </a:gridCol>
                <a:gridCol w="931491">
                  <a:extLst>
                    <a:ext uri="{9D8B030D-6E8A-4147-A177-3AD203B41FA5}">
                      <a16:colId xmlns:a16="http://schemas.microsoft.com/office/drawing/2014/main" val="2233382914"/>
                    </a:ext>
                  </a:extLst>
                </a:gridCol>
                <a:gridCol w="931491">
                  <a:extLst>
                    <a:ext uri="{9D8B030D-6E8A-4147-A177-3AD203B41FA5}">
                      <a16:colId xmlns:a16="http://schemas.microsoft.com/office/drawing/2014/main" val="785136929"/>
                    </a:ext>
                  </a:extLst>
                </a:gridCol>
                <a:gridCol w="931491">
                  <a:extLst>
                    <a:ext uri="{9D8B030D-6E8A-4147-A177-3AD203B41FA5}">
                      <a16:colId xmlns:a16="http://schemas.microsoft.com/office/drawing/2014/main" val="1365509106"/>
                    </a:ext>
                  </a:extLst>
                </a:gridCol>
                <a:gridCol w="931491">
                  <a:extLst>
                    <a:ext uri="{9D8B030D-6E8A-4147-A177-3AD203B41FA5}">
                      <a16:colId xmlns:a16="http://schemas.microsoft.com/office/drawing/2014/main" val="243795288"/>
                    </a:ext>
                  </a:extLst>
                </a:gridCol>
              </a:tblGrid>
              <a:tr h="443296">
                <a:tc>
                  <a:txBody>
                    <a:bodyPr/>
                    <a:lstStyle/>
                    <a:p>
                      <a:pPr algn="l" fontAlgn="b"/>
                      <a:r>
                        <a:rPr lang="fr-FR" sz="1600" b="0" i="0" u="none" strike="noStrike">
                          <a:solidFill>
                            <a:srgbClr val="000000"/>
                          </a:solidFill>
                          <a:effectLst/>
                          <a:highlight>
                            <a:srgbClr val="BFBFBF"/>
                          </a:highlight>
                          <a:latin typeface="Calibri" panose="020F0502020204030204" pitchFamily="34" charset="0"/>
                        </a:rPr>
                        <a:t>ANNEE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fr-CD" sz="1600" b="1" i="0" u="none" strike="noStrike">
                          <a:solidFill>
                            <a:srgbClr val="FFFFFF"/>
                          </a:solidFill>
                          <a:effectLst/>
                          <a:highlight>
                            <a:srgbClr val="BFBFBF"/>
                          </a:highlight>
                          <a:latin typeface="Times New Roman" panose="02020603050405020304" pitchFamily="18" charset="0"/>
                        </a:rPr>
                        <a:t>2019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fr-CD" sz="1600" b="1" i="0" u="none" strike="noStrike">
                          <a:solidFill>
                            <a:srgbClr val="FFFFFF"/>
                          </a:solidFill>
                          <a:effectLst/>
                          <a:highlight>
                            <a:srgbClr val="BFBFBF"/>
                          </a:highlight>
                          <a:latin typeface="Times New Roman" panose="02020603050405020304" pitchFamily="18" charset="0"/>
                        </a:rPr>
                        <a:t>2023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fr-CD" sz="1600" b="1" i="0" u="none" strike="noStrike">
                          <a:solidFill>
                            <a:srgbClr val="FFFFFF"/>
                          </a:solidFill>
                          <a:effectLst/>
                          <a:highlight>
                            <a:srgbClr val="BFBFBF"/>
                          </a:highlight>
                          <a:latin typeface="Times New Roman" panose="02020603050405020304" pitchFamily="18" charset="0"/>
                        </a:rPr>
                        <a:t>2024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fr-CD" sz="1600" b="1" i="0" u="none" strike="noStrike">
                          <a:solidFill>
                            <a:srgbClr val="FFFFFF"/>
                          </a:solidFill>
                          <a:effectLst/>
                          <a:highlight>
                            <a:srgbClr val="BFBFBF"/>
                          </a:highlight>
                          <a:latin typeface="Times New Roman" panose="02020603050405020304" pitchFamily="18" charset="0"/>
                        </a:rPr>
                        <a:t>2025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fr-CD" sz="1600" b="1" i="0" u="none" strike="noStrike" dirty="0">
                          <a:solidFill>
                            <a:srgbClr val="FFFFFF"/>
                          </a:solidFill>
                          <a:effectLst/>
                          <a:highlight>
                            <a:srgbClr val="BFBFBF"/>
                          </a:highlight>
                          <a:latin typeface="Times New Roman" panose="02020603050405020304" pitchFamily="18" charset="0"/>
                        </a:rPr>
                        <a:t>2026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fr-CD" sz="1600" b="1" i="0" u="none" strike="noStrike">
                          <a:solidFill>
                            <a:srgbClr val="FFFFFF"/>
                          </a:solidFill>
                          <a:effectLst/>
                          <a:highlight>
                            <a:srgbClr val="BFBFBF"/>
                          </a:highlight>
                          <a:latin typeface="Times New Roman" panose="02020603050405020304" pitchFamily="18" charset="0"/>
                        </a:rPr>
                        <a:t>2027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fr-CD" sz="1600" b="1" i="0" u="none" strike="noStrike">
                          <a:solidFill>
                            <a:srgbClr val="FFFFFF"/>
                          </a:solidFill>
                          <a:effectLst/>
                          <a:highlight>
                            <a:srgbClr val="BFBFBF"/>
                          </a:highlight>
                          <a:latin typeface="Times New Roman" panose="02020603050405020304" pitchFamily="18" charset="0"/>
                        </a:rPr>
                        <a:t>2028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fr-CD" sz="1600" b="1" i="0" u="none" strike="noStrike">
                          <a:solidFill>
                            <a:srgbClr val="FFFFFF"/>
                          </a:solidFill>
                          <a:effectLst/>
                          <a:highlight>
                            <a:srgbClr val="BFBFBF"/>
                          </a:highlight>
                          <a:latin typeface="Times New Roman" panose="02020603050405020304" pitchFamily="18" charset="0"/>
                        </a:rPr>
                        <a:t>2029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fr-CD" sz="1600" b="1" i="0" u="none" strike="noStrike">
                          <a:solidFill>
                            <a:srgbClr val="FFFFFF"/>
                          </a:solidFill>
                          <a:effectLst/>
                          <a:highlight>
                            <a:srgbClr val="BFBFBF"/>
                          </a:highlight>
                          <a:latin typeface="Times New Roman" panose="02020603050405020304" pitchFamily="18" charset="0"/>
                        </a:rPr>
                        <a:t>2030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3466091714"/>
                  </a:ext>
                </a:extLst>
              </a:tr>
              <a:tr h="443296">
                <a:tc>
                  <a:txBody>
                    <a:bodyPr/>
                    <a:lstStyle/>
                    <a:p>
                      <a:pPr algn="l" fontAlgn="b"/>
                      <a:r>
                        <a:rPr lang="fr-FR" sz="1600" b="0" i="0" u="none" strike="noStrike">
                          <a:solidFill>
                            <a:srgbClr val="000000"/>
                          </a:solidFill>
                          <a:effectLst/>
                          <a:highlight>
                            <a:srgbClr val="FFFFFF"/>
                          </a:highlight>
                          <a:latin typeface="Calibri" panose="020F0502020204030204" pitchFamily="34" charset="0"/>
                        </a:rPr>
                        <a:t>POPULATION</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CD" sz="1600" b="1" i="0" u="none" strike="noStrike">
                          <a:solidFill>
                            <a:srgbClr val="000000"/>
                          </a:solidFill>
                          <a:effectLst/>
                          <a:highlight>
                            <a:srgbClr val="FFFFFF"/>
                          </a:highlight>
                          <a:latin typeface="Times New Roman" panose="02020603050405020304" pitchFamily="18" charset="0"/>
                        </a:rPr>
                        <a:t>98 370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CD" sz="1600" b="1" i="0" u="none" strike="noStrike">
                          <a:solidFill>
                            <a:srgbClr val="000000"/>
                          </a:solidFill>
                          <a:effectLst/>
                          <a:highlight>
                            <a:srgbClr val="FFFFFF"/>
                          </a:highlight>
                          <a:latin typeface="Times New Roman" panose="02020603050405020304" pitchFamily="18" charset="0"/>
                        </a:rPr>
                        <a:t>111 579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CD" sz="1600" b="1" i="0" u="none" strike="noStrike">
                          <a:solidFill>
                            <a:srgbClr val="000000"/>
                          </a:solidFill>
                          <a:effectLst/>
                          <a:highlight>
                            <a:srgbClr val="FFFFFF"/>
                          </a:highlight>
                          <a:latin typeface="Times New Roman" panose="02020603050405020304" pitchFamily="18" charset="0"/>
                        </a:rPr>
                        <a:t>115 149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CD" sz="1600" b="1" i="0" u="none" strike="noStrike" dirty="0">
                          <a:solidFill>
                            <a:srgbClr val="000000"/>
                          </a:solidFill>
                          <a:effectLst/>
                          <a:highlight>
                            <a:srgbClr val="FFFFFF"/>
                          </a:highlight>
                          <a:latin typeface="Times New Roman" panose="02020603050405020304" pitchFamily="18" charset="0"/>
                        </a:rPr>
                        <a:t>118 834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CD" sz="1600" b="1" i="0" u="none" strike="noStrike">
                          <a:solidFill>
                            <a:srgbClr val="000000"/>
                          </a:solidFill>
                          <a:effectLst/>
                          <a:highlight>
                            <a:srgbClr val="FFFFFF"/>
                          </a:highlight>
                          <a:latin typeface="Times New Roman" panose="02020603050405020304" pitchFamily="18" charset="0"/>
                        </a:rPr>
                        <a:t>122 637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CD" sz="1600" b="1" i="0" u="none" strike="noStrike">
                          <a:solidFill>
                            <a:srgbClr val="000000"/>
                          </a:solidFill>
                          <a:effectLst/>
                          <a:highlight>
                            <a:srgbClr val="FFFFFF"/>
                          </a:highlight>
                          <a:latin typeface="Times New Roman" panose="02020603050405020304" pitchFamily="18" charset="0"/>
                        </a:rPr>
                        <a:t>126 561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CD" sz="1600" b="1" i="0" u="none" strike="noStrike">
                          <a:solidFill>
                            <a:srgbClr val="000000"/>
                          </a:solidFill>
                          <a:effectLst/>
                          <a:highlight>
                            <a:srgbClr val="FFFFFF"/>
                          </a:highlight>
                          <a:latin typeface="Times New Roman" panose="02020603050405020304" pitchFamily="18" charset="0"/>
                        </a:rPr>
                        <a:t>130 611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CD" sz="1600" b="1" i="0" u="none" strike="noStrike">
                          <a:solidFill>
                            <a:srgbClr val="000000"/>
                          </a:solidFill>
                          <a:effectLst/>
                          <a:highlight>
                            <a:srgbClr val="FFFFFF"/>
                          </a:highlight>
                          <a:latin typeface="Times New Roman" panose="02020603050405020304" pitchFamily="18" charset="0"/>
                        </a:rPr>
                        <a:t>134 791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CD" sz="1600" b="1" i="0" u="none" strike="noStrike" dirty="0">
                          <a:solidFill>
                            <a:srgbClr val="000000"/>
                          </a:solidFill>
                          <a:effectLst/>
                          <a:highlight>
                            <a:srgbClr val="FFFFFF"/>
                          </a:highlight>
                          <a:latin typeface="Times New Roman" panose="02020603050405020304" pitchFamily="18" charset="0"/>
                        </a:rPr>
                        <a:t>139 104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44801920"/>
                  </a:ext>
                </a:extLst>
              </a:tr>
            </a:tbl>
          </a:graphicData>
        </a:graphic>
      </p:graphicFrame>
      <p:sp>
        <p:nvSpPr>
          <p:cNvPr id="6" name="ZoneTexte 5">
            <a:extLst>
              <a:ext uri="{FF2B5EF4-FFF2-40B4-BE49-F238E27FC236}">
                <a16:creationId xmlns:a16="http://schemas.microsoft.com/office/drawing/2014/main" id="{B392C7E7-8B81-13CA-877A-2419EAB9012F}"/>
              </a:ext>
            </a:extLst>
          </p:cNvPr>
          <p:cNvSpPr txBox="1"/>
          <p:nvPr/>
        </p:nvSpPr>
        <p:spPr>
          <a:xfrm>
            <a:off x="1527502" y="3275111"/>
            <a:ext cx="6094428" cy="307777"/>
          </a:xfrm>
          <a:prstGeom prst="rect">
            <a:avLst/>
          </a:prstGeom>
        </p:spPr>
        <p:txBody>
          <a:bodyPr vert="horz" lIns="91440" tIns="45720" rIns="91440" bIns="45720" rtlCol="0">
            <a:normAutofit/>
          </a:bodyPr>
          <a:lstStyle>
            <a:lvl1pPr marL="228600" indent="-228600">
              <a:lnSpc>
                <a:spcPct val="90000"/>
              </a:lnSpc>
              <a:spcBef>
                <a:spcPts val="1000"/>
              </a:spcBef>
              <a:buFont typeface="Arial" panose="020B0604020202020204" pitchFamily="34" charset="0"/>
              <a:buChar char="•"/>
              <a:defRPr sz="2400"/>
            </a:lvl1pPr>
            <a:lvl2pPr marL="685800" lvl="1"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CD" dirty="0"/>
              <a:t>Annuaire Statistique 2020, INS  avec taux d’accroissement de 3,2% (INS 2020).</a:t>
            </a:r>
            <a:endParaRPr lang="fr-FR" dirty="0"/>
          </a:p>
        </p:txBody>
      </p:sp>
    </p:spTree>
    <p:extLst>
      <p:ext uri="{BB962C8B-B14F-4D97-AF65-F5344CB8AC3E}">
        <p14:creationId xmlns:p14="http://schemas.microsoft.com/office/powerpoint/2010/main" val="538000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2E5041-7F89-5A3A-2B1F-E543459F0564}"/>
              </a:ext>
            </a:extLst>
          </p:cNvPr>
          <p:cNvSpPr>
            <a:spLocks noGrp="1"/>
          </p:cNvSpPr>
          <p:nvPr>
            <p:ph type="title"/>
          </p:nvPr>
        </p:nvSpPr>
        <p:spPr>
          <a:xfrm>
            <a:off x="838200" y="365126"/>
            <a:ext cx="10515600" cy="671822"/>
          </a:xfrm>
          <a:solidFill>
            <a:schemeClr val="accent4">
              <a:lumMod val="40000"/>
              <a:lumOff val="60000"/>
            </a:schemeClr>
          </a:solidFill>
        </p:spPr>
        <p:txBody>
          <a:bodyPr vert="horz" lIns="91440" tIns="45720" rIns="91440" bIns="45720" rtlCol="0" anchor="ctr">
            <a:normAutofit fontScale="90000"/>
          </a:bodyPr>
          <a:lstStyle/>
          <a:p>
            <a:br>
              <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rPr>
            </a:br>
            <a:r>
              <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rPr>
              <a:t>Contexte : Situation politico-administrative et sécuritaire</a:t>
            </a:r>
            <a:br>
              <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rPr>
            </a:br>
            <a:endPar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C75E2232-5011-98EA-651E-E8DA457AB47D}"/>
              </a:ext>
            </a:extLst>
          </p:cNvPr>
          <p:cNvSpPr>
            <a:spLocks noGrp="1"/>
          </p:cNvSpPr>
          <p:nvPr>
            <p:ph idx="1"/>
          </p:nvPr>
        </p:nvSpPr>
        <p:spPr>
          <a:xfrm>
            <a:off x="838200" y="1131217"/>
            <a:ext cx="10515600" cy="5580668"/>
          </a:xfrm>
        </p:spPr>
        <p:txBody>
          <a:bodyPr>
            <a:noAutofit/>
          </a:bodyPr>
          <a:lstStyle/>
          <a:p>
            <a:pPr algn="just">
              <a:lnSpc>
                <a:spcPct val="115000"/>
              </a:lnSpc>
              <a:spcBef>
                <a:spcPts val="600"/>
              </a:spcBef>
              <a:buSzPts val="1100"/>
            </a:pPr>
            <a:r>
              <a:rPr lang="fr-FR" sz="2000" u="none" strike="noStrike" dirty="0">
                <a:effectLst/>
                <a:ea typeface="Calibri" panose="020F0502020204030204" pitchFamily="34" charset="0"/>
                <a:cs typeface="Times New Roman" panose="02020603050405020304" pitchFamily="18" charset="0"/>
              </a:rPr>
              <a:t>Modèle de gouvernance: État démocratique unitaire </a:t>
            </a:r>
            <a:r>
              <a:rPr lang="fr-CD" sz="2000" dirty="0">
                <a:effectLst/>
                <a:ea typeface="Calibri" panose="020F0502020204030204" pitchFamily="34" charset="0"/>
              </a:rPr>
              <a:t>et laïc</a:t>
            </a:r>
          </a:p>
          <a:p>
            <a:pPr algn="just">
              <a:lnSpc>
                <a:spcPct val="115000"/>
              </a:lnSpc>
              <a:spcBef>
                <a:spcPts val="600"/>
              </a:spcBef>
              <a:buSzPts val="1100"/>
            </a:pPr>
            <a:r>
              <a:rPr lang="fr-CD" sz="2000" dirty="0">
                <a:ea typeface="Calibri" panose="020F0502020204030204" pitchFamily="34" charset="0"/>
              </a:rPr>
              <a:t>Subdivision administrative: </a:t>
            </a:r>
            <a:r>
              <a:rPr lang="fr-CD" sz="2000" dirty="0">
                <a:effectLst/>
                <a:ea typeface="Calibri" panose="020F0502020204030204" pitchFamily="34" charset="0"/>
              </a:rPr>
              <a:t>26, provinces, 98 villes, 145 territoires, 474 secteurs, 263 chefferies, 137 communes urbaines, 174 communes rurales et 5 908 groupements (A</a:t>
            </a:r>
            <a:r>
              <a:rPr lang="fr-CD" sz="2000" dirty="0">
                <a:ea typeface="Calibri" panose="020F0502020204030204" pitchFamily="34" charset="0"/>
              </a:rPr>
              <a:t>nnuaire statistique 2020 de l’INS)</a:t>
            </a:r>
          </a:p>
          <a:p>
            <a:pPr lvl="0" algn="just">
              <a:lnSpc>
                <a:spcPct val="115000"/>
              </a:lnSpc>
              <a:spcBef>
                <a:spcPts val="600"/>
              </a:spcBef>
              <a:spcAft>
                <a:spcPts val="600"/>
              </a:spcAft>
              <a:buSzPts val="1100"/>
            </a:pPr>
            <a:r>
              <a:rPr lang="fr-FR" sz="2000" dirty="0">
                <a:ea typeface="Calibri" panose="020F0502020204030204" pitchFamily="34" charset="0"/>
              </a:rPr>
              <a:t>Les institutions de la République : </a:t>
            </a:r>
          </a:p>
          <a:p>
            <a:pPr lvl="1" algn="just">
              <a:lnSpc>
                <a:spcPct val="115000"/>
              </a:lnSpc>
              <a:spcBef>
                <a:spcPts val="600"/>
              </a:spcBef>
              <a:spcAft>
                <a:spcPts val="600"/>
              </a:spcAft>
              <a:buSzPts val="1100"/>
            </a:pPr>
            <a:r>
              <a:rPr lang="fr-FR" sz="2000" dirty="0">
                <a:effectLst/>
                <a:ea typeface="Calibri" panose="020F0502020204030204" pitchFamily="34" charset="0"/>
                <a:cs typeface="Times New Roman" panose="02020603050405020304" pitchFamily="18" charset="0"/>
              </a:rPr>
              <a:t>La Présidence de la République</a:t>
            </a:r>
          </a:p>
          <a:p>
            <a:pPr lvl="1" algn="just">
              <a:lnSpc>
                <a:spcPct val="115000"/>
              </a:lnSpc>
              <a:spcBef>
                <a:spcPts val="600"/>
              </a:spcBef>
              <a:spcAft>
                <a:spcPts val="600"/>
              </a:spcAft>
              <a:buSzPts val="1100"/>
            </a:pPr>
            <a:r>
              <a:rPr lang="fr-FR" sz="2000" dirty="0">
                <a:ea typeface="Calibri" panose="020F0502020204030204" pitchFamily="34" charset="0"/>
                <a:cs typeface="Times New Roman" panose="02020603050405020304" pitchFamily="18" charset="0"/>
              </a:rPr>
              <a:t>Le Parlement composé de deux chambres qui exerce le pouvoir législatif et le contrôle de l’action du gouvernement ;</a:t>
            </a:r>
          </a:p>
          <a:p>
            <a:pPr lvl="1" algn="just">
              <a:lnSpc>
                <a:spcPct val="115000"/>
              </a:lnSpc>
              <a:spcBef>
                <a:spcPts val="600"/>
              </a:spcBef>
              <a:spcAft>
                <a:spcPts val="600"/>
              </a:spcAft>
              <a:buSzPts val="1100"/>
            </a:pPr>
            <a:r>
              <a:rPr lang="fr-FR" sz="2000" dirty="0">
                <a:ea typeface="Calibri" panose="020F0502020204030204" pitchFamily="34" charset="0"/>
                <a:cs typeface="Times New Roman" panose="02020603050405020304" pitchFamily="18" charset="0"/>
              </a:rPr>
              <a:t>Le Gouvernement qui conduit la politique de la nation, dirigé par un Premier Ministre ;</a:t>
            </a:r>
          </a:p>
          <a:p>
            <a:pPr lvl="1" algn="just">
              <a:lnSpc>
                <a:spcPct val="115000"/>
              </a:lnSpc>
              <a:spcBef>
                <a:spcPts val="600"/>
              </a:spcBef>
              <a:spcAft>
                <a:spcPts val="600"/>
              </a:spcAft>
              <a:buSzPts val="1100"/>
            </a:pPr>
            <a:r>
              <a:rPr lang="fr-FR" sz="2000" dirty="0">
                <a:ea typeface="Calibri" panose="020F0502020204030204" pitchFamily="34" charset="0"/>
                <a:cs typeface="Times New Roman" panose="02020603050405020304" pitchFamily="18" charset="0"/>
              </a:rPr>
              <a:t>Les Cours et Tribunaux qui exercent le pouvoir judiciaire.</a:t>
            </a:r>
          </a:p>
          <a:p>
            <a:pPr algn="just">
              <a:lnSpc>
                <a:spcPct val="115000"/>
              </a:lnSpc>
              <a:spcBef>
                <a:spcPts val="600"/>
              </a:spcBef>
              <a:buSzPts val="1100"/>
            </a:pPr>
            <a:r>
              <a:rPr lang="fr-FR" sz="2000" u="none" strike="noStrike" dirty="0">
                <a:effectLst/>
                <a:ea typeface="Calibri" panose="020F0502020204030204" pitchFamily="34" charset="0"/>
                <a:cs typeface="Times New Roman" panose="02020603050405020304" pitchFamily="18" charset="0"/>
              </a:rPr>
              <a:t>Les institutions provinciales</a:t>
            </a:r>
            <a:r>
              <a:rPr lang="fr-FR" sz="2000" dirty="0">
                <a:ea typeface="Calibri" panose="020F0502020204030204" pitchFamily="34" charset="0"/>
                <a:cs typeface="Times New Roman" panose="02020603050405020304" pitchFamily="18" charset="0"/>
              </a:rPr>
              <a:t>: </a:t>
            </a:r>
            <a:r>
              <a:rPr lang="fr-FR" sz="2000" u="none" strike="noStrike" dirty="0">
                <a:effectLst/>
                <a:ea typeface="Calibri" panose="020F0502020204030204" pitchFamily="34" charset="0"/>
                <a:cs typeface="Times New Roman" panose="02020603050405020304" pitchFamily="18" charset="0"/>
              </a:rPr>
              <a:t>Assemblée provinciale et d’un gouvernement provincial. </a:t>
            </a:r>
          </a:p>
          <a:p>
            <a:pPr algn="just">
              <a:lnSpc>
                <a:spcPct val="115000"/>
              </a:lnSpc>
              <a:spcBef>
                <a:spcPts val="600"/>
              </a:spcBef>
              <a:buSzPts val="1100"/>
            </a:pPr>
            <a:r>
              <a:rPr lang="fr-FR" sz="2000" u="none" strike="noStrike" dirty="0">
                <a:effectLst/>
                <a:ea typeface="Calibri" panose="020F0502020204030204" pitchFamily="34" charset="0"/>
                <a:cs typeface="Times New Roman" panose="02020603050405020304" pitchFamily="18" charset="0"/>
              </a:rPr>
              <a:t>Les Entités administratives : territoire et ville. Les ETD </a:t>
            </a:r>
            <a:r>
              <a:rPr lang="fr-FR" sz="2000" dirty="0">
                <a:ea typeface="Calibri" panose="020F0502020204030204" pitchFamily="34" charset="0"/>
                <a:cs typeface="Times New Roman" panose="02020603050405020304" pitchFamily="18" charset="0"/>
              </a:rPr>
              <a:t>dont</a:t>
            </a:r>
            <a:r>
              <a:rPr lang="fr-FR" sz="2000" u="none" strike="noStrike" dirty="0">
                <a:effectLst/>
                <a:ea typeface="Calibri" panose="020F0502020204030204" pitchFamily="34" charset="0"/>
                <a:cs typeface="Times New Roman" panose="02020603050405020304" pitchFamily="18" charset="0"/>
              </a:rPr>
              <a:t> la ville, le secteur, la chefferie et la commune. </a:t>
            </a:r>
          </a:p>
          <a:p>
            <a:pPr algn="just">
              <a:lnSpc>
                <a:spcPct val="115000"/>
              </a:lnSpc>
              <a:spcBef>
                <a:spcPts val="600"/>
              </a:spcBef>
              <a:buSzPts val="1100"/>
            </a:pPr>
            <a:endParaRPr lang="fr-FR" sz="2000" dirty="0"/>
          </a:p>
        </p:txBody>
      </p:sp>
    </p:spTree>
    <p:extLst>
      <p:ext uri="{BB962C8B-B14F-4D97-AF65-F5344CB8AC3E}">
        <p14:creationId xmlns:p14="http://schemas.microsoft.com/office/powerpoint/2010/main" val="2966283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2E5041-7F89-5A3A-2B1F-E543459F0564}"/>
              </a:ext>
            </a:extLst>
          </p:cNvPr>
          <p:cNvSpPr>
            <a:spLocks noGrp="1"/>
          </p:cNvSpPr>
          <p:nvPr>
            <p:ph type="title"/>
          </p:nvPr>
        </p:nvSpPr>
        <p:spPr>
          <a:xfrm>
            <a:off x="838200" y="365126"/>
            <a:ext cx="10515600" cy="671822"/>
          </a:xfrm>
          <a:solidFill>
            <a:schemeClr val="accent4">
              <a:lumMod val="40000"/>
              <a:lumOff val="60000"/>
            </a:schemeClr>
          </a:solidFill>
        </p:spPr>
        <p:txBody>
          <a:bodyPr vert="horz" lIns="91440" tIns="45720" rIns="91440" bIns="45720" rtlCol="0" anchor="ctr">
            <a:normAutofit fontScale="90000"/>
          </a:bodyPr>
          <a:lstStyle/>
          <a:p>
            <a:br>
              <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rPr>
            </a:br>
            <a:r>
              <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rPr>
              <a:t>Contexte : Situation politico-administrative et sécuritaire</a:t>
            </a:r>
            <a:br>
              <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rPr>
            </a:br>
            <a:endPar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C75E2232-5011-98EA-651E-E8DA457AB47D}"/>
              </a:ext>
            </a:extLst>
          </p:cNvPr>
          <p:cNvSpPr>
            <a:spLocks noGrp="1"/>
          </p:cNvSpPr>
          <p:nvPr>
            <p:ph idx="1"/>
          </p:nvPr>
        </p:nvSpPr>
        <p:spPr>
          <a:xfrm>
            <a:off x="838200" y="1753386"/>
            <a:ext cx="10515600" cy="2733774"/>
          </a:xfrm>
        </p:spPr>
        <p:txBody>
          <a:bodyPr>
            <a:noAutofit/>
          </a:bodyPr>
          <a:lstStyle/>
          <a:p>
            <a:pPr algn="just">
              <a:lnSpc>
                <a:spcPct val="115000"/>
              </a:lnSpc>
              <a:spcBef>
                <a:spcPts val="600"/>
              </a:spcBef>
              <a:buSzPts val="1100"/>
            </a:pPr>
            <a:endParaRPr lang="fr-FR" sz="2000" dirty="0"/>
          </a:p>
          <a:p>
            <a:pPr algn="just">
              <a:lnSpc>
                <a:spcPct val="115000"/>
              </a:lnSpc>
              <a:spcBef>
                <a:spcPts val="600"/>
              </a:spcBef>
              <a:buSzPts val="1100"/>
            </a:pPr>
            <a:r>
              <a:rPr lang="fr-FR" sz="2000" dirty="0"/>
              <a:t>Détérioration de la situation sécuritaire dans le Nord </a:t>
            </a:r>
            <a:r>
              <a:rPr lang="fr-FR" sz="2000" dirty="0" err="1"/>
              <a:t>kivu</a:t>
            </a:r>
            <a:r>
              <a:rPr lang="fr-FR" sz="2000" dirty="0"/>
              <a:t> et l’Ituri</a:t>
            </a:r>
          </a:p>
          <a:p>
            <a:pPr algn="just">
              <a:lnSpc>
                <a:spcPct val="115000"/>
              </a:lnSpc>
              <a:spcBef>
                <a:spcPts val="600"/>
              </a:spcBef>
              <a:buSzPts val="1100"/>
            </a:pPr>
            <a:endParaRPr lang="fr-FR" sz="2000" dirty="0"/>
          </a:p>
          <a:p>
            <a:pPr algn="just">
              <a:lnSpc>
                <a:spcPct val="115000"/>
              </a:lnSpc>
              <a:spcBef>
                <a:spcPts val="600"/>
              </a:spcBef>
              <a:buSzPts val="1100"/>
            </a:pPr>
            <a:r>
              <a:rPr lang="fr-FR" sz="2000" dirty="0"/>
              <a:t>Persistance des poches d’insécurité : Mai </a:t>
            </a:r>
            <a:r>
              <a:rPr lang="fr-FR" sz="2000" dirty="0" err="1"/>
              <a:t>Ndombe</a:t>
            </a:r>
            <a:r>
              <a:rPr lang="fr-FR" sz="2000" dirty="0"/>
              <a:t>, Kwango, Kwilu, </a:t>
            </a:r>
            <a:r>
              <a:rPr lang="fr-FR" sz="2000" dirty="0" err="1"/>
              <a:t>Tshopo</a:t>
            </a:r>
            <a:r>
              <a:rPr lang="fr-FR" sz="2000" dirty="0"/>
              <a:t>  </a:t>
            </a:r>
          </a:p>
        </p:txBody>
      </p:sp>
    </p:spTree>
    <p:extLst>
      <p:ext uri="{BB962C8B-B14F-4D97-AF65-F5344CB8AC3E}">
        <p14:creationId xmlns:p14="http://schemas.microsoft.com/office/powerpoint/2010/main" val="9994016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0EF7F42-BF31-2982-ED87-A0DE4BCD68F7}"/>
              </a:ext>
            </a:extLst>
          </p:cNvPr>
          <p:cNvSpPr>
            <a:spLocks noGrp="1"/>
          </p:cNvSpPr>
          <p:nvPr>
            <p:ph type="title"/>
          </p:nvPr>
        </p:nvSpPr>
        <p:spPr>
          <a:xfrm>
            <a:off x="838200" y="365125"/>
            <a:ext cx="10515600" cy="473861"/>
          </a:xfrm>
          <a:solidFill>
            <a:schemeClr val="accent4">
              <a:lumMod val="40000"/>
              <a:lumOff val="60000"/>
            </a:schemeClr>
          </a:solidFill>
        </p:spPr>
        <p:txBody>
          <a:bodyPr vert="horz" lIns="91440" tIns="45720" rIns="91440" bIns="45720" rtlCol="0" anchor="ctr">
            <a:normAutofit fontScale="90000"/>
          </a:bodyPr>
          <a:lstStyle/>
          <a:p>
            <a:br>
              <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rPr>
            </a:br>
            <a:r>
              <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rPr>
              <a:t>Contexte : Situation du système national de santé</a:t>
            </a:r>
            <a:br>
              <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rPr>
            </a:br>
            <a:endPar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7171C3EE-4991-6A3F-4210-C3FF1BAC1D79}"/>
              </a:ext>
            </a:extLst>
          </p:cNvPr>
          <p:cNvSpPr>
            <a:spLocks noGrp="1"/>
          </p:cNvSpPr>
          <p:nvPr>
            <p:ph idx="1"/>
          </p:nvPr>
        </p:nvSpPr>
        <p:spPr>
          <a:xfrm>
            <a:off x="838200" y="1593130"/>
            <a:ext cx="10515600" cy="3497344"/>
          </a:xfrm>
        </p:spPr>
        <p:txBody>
          <a:bodyPr>
            <a:normAutofit fontScale="85000" lnSpcReduction="20000"/>
          </a:bodyPr>
          <a:lstStyle/>
          <a:p>
            <a:r>
              <a:rPr lang="fr-FR" sz="2400" dirty="0">
                <a:ea typeface="Calibri" panose="020F0502020204030204" pitchFamily="34" charset="0"/>
              </a:rPr>
              <a:t>Le cadre législatif</a:t>
            </a:r>
            <a:r>
              <a:rPr lang="fr-FR" sz="2400" dirty="0"/>
              <a:t>:</a:t>
            </a:r>
          </a:p>
          <a:p>
            <a:pPr lvl="1"/>
            <a:r>
              <a:rPr lang="fr-FR" dirty="0"/>
              <a:t> </a:t>
            </a:r>
            <a:r>
              <a:rPr lang="fr-CD" dirty="0">
                <a:effectLst/>
                <a:ea typeface="Calibri" panose="020F0502020204030204" pitchFamily="34" charset="0"/>
              </a:rPr>
              <a:t>La Loi n°18/035 du 13 décembre 2018 telle que modifiée et complétée par l’Ordonnance-Loi n°23/006 du 03 mars 2023. </a:t>
            </a:r>
          </a:p>
          <a:p>
            <a:pPr lvl="1"/>
            <a:endParaRPr lang="fr-CD" dirty="0">
              <a:effectLst/>
              <a:ea typeface="Calibri" panose="020F0502020204030204" pitchFamily="34" charset="0"/>
            </a:endParaRPr>
          </a:p>
          <a:p>
            <a:r>
              <a:rPr lang="fr-CD" sz="2400" dirty="0">
                <a:ea typeface="Calibri" panose="020F0502020204030204" pitchFamily="34" charset="0"/>
              </a:rPr>
              <a:t>Le système national de santé et la pyramide sanitaire avec ses trois niveaux et le rôle de chaque niveau. </a:t>
            </a:r>
          </a:p>
          <a:p>
            <a:r>
              <a:rPr lang="fr-FR" sz="2400" dirty="0">
                <a:ea typeface="Calibri" panose="020F0502020204030204" pitchFamily="34" charset="0"/>
              </a:rPr>
              <a:t>La stratégie des soins de santé primaires comme base de la PNS. </a:t>
            </a:r>
          </a:p>
          <a:p>
            <a:r>
              <a:rPr lang="fr-CD" sz="2400" dirty="0">
                <a:effectLst/>
                <a:ea typeface="Calibri" panose="020F0502020204030204" pitchFamily="34" charset="0"/>
              </a:rPr>
              <a:t>La SRSS qui est mise en œuvre à travers les PNDS</a:t>
            </a:r>
          </a:p>
          <a:p>
            <a:r>
              <a:rPr lang="fr-CD" sz="2400" dirty="0">
                <a:ea typeface="Calibri" panose="020F0502020204030204" pitchFamily="34" charset="0"/>
              </a:rPr>
              <a:t>25,8 millions de personnes font face à l’insécurité alimentaire (mauvaises récoltes, épidémies, chômage, effondrement infrastructures</a:t>
            </a:r>
          </a:p>
          <a:p>
            <a:r>
              <a:rPr lang="fr-CD" sz="2400" dirty="0">
                <a:ea typeface="Calibri" panose="020F0502020204030204" pitchFamily="34" charset="0"/>
              </a:rPr>
              <a:t>La loi N° 11/023 du 24 /12/2011 portant principes fondamentaux relatifs à l’organisation et à la promotion des activités physiques </a:t>
            </a:r>
            <a:r>
              <a:rPr lang="fr-CD" sz="2400">
                <a:ea typeface="Calibri" panose="020F0502020204030204" pitchFamily="34" charset="0"/>
              </a:rPr>
              <a:t>et sportives en RDC</a:t>
            </a:r>
            <a:endParaRPr lang="fr-CD" sz="2400" dirty="0">
              <a:ea typeface="Calibri" panose="020F0502020204030204" pitchFamily="34" charset="0"/>
            </a:endParaRPr>
          </a:p>
          <a:p>
            <a:endParaRPr lang="fr-CD" sz="2400" dirty="0">
              <a:effectLst/>
              <a:ea typeface="Calibri" panose="020F0502020204030204" pitchFamily="34" charset="0"/>
            </a:endParaRPr>
          </a:p>
          <a:p>
            <a:endParaRPr lang="fr-FR" sz="2400" dirty="0"/>
          </a:p>
        </p:txBody>
      </p:sp>
    </p:spTree>
    <p:extLst>
      <p:ext uri="{BB962C8B-B14F-4D97-AF65-F5344CB8AC3E}">
        <p14:creationId xmlns:p14="http://schemas.microsoft.com/office/powerpoint/2010/main" val="17830281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C7B916-BD58-E795-5539-CDD4EF2E7CCA}"/>
              </a:ext>
            </a:extLst>
          </p:cNvPr>
          <p:cNvSpPr>
            <a:spLocks noGrp="1"/>
          </p:cNvSpPr>
          <p:nvPr>
            <p:ph type="title"/>
          </p:nvPr>
        </p:nvSpPr>
        <p:spPr>
          <a:xfrm>
            <a:off x="838200" y="365125"/>
            <a:ext cx="10515600" cy="549275"/>
          </a:xfrm>
          <a:solidFill>
            <a:schemeClr val="accent4">
              <a:lumMod val="40000"/>
              <a:lumOff val="60000"/>
            </a:schemeClr>
          </a:solidFill>
        </p:spPr>
        <p:txBody>
          <a:bodyPr vert="horz" lIns="91440" tIns="45720" rIns="91440" bIns="45720" rtlCol="0" anchor="ctr">
            <a:normAutofit fontScale="90000"/>
          </a:bodyPr>
          <a:lstStyle/>
          <a:p>
            <a:br>
              <a:rPr lang="fr-CD" sz="2400" b="1" dirty="0">
                <a:solidFill>
                  <a:schemeClr val="tx1">
                    <a:lumMod val="65000"/>
                    <a:lumOff val="35000"/>
                  </a:schemeClr>
                </a:solidFill>
                <a:latin typeface="+mn-lt"/>
                <a:ea typeface="Calibri" panose="020F0502020204030204" pitchFamily="34" charset="0"/>
                <a:cs typeface="Times New Roman" panose="02020603050405020304" pitchFamily="18" charset="0"/>
              </a:rPr>
            </a:br>
            <a:r>
              <a:rPr lang="fr-CD" sz="2400" b="1" dirty="0">
                <a:solidFill>
                  <a:schemeClr val="tx1">
                    <a:lumMod val="65000"/>
                    <a:lumOff val="35000"/>
                  </a:schemeClr>
                </a:solidFill>
                <a:latin typeface="+mn-lt"/>
                <a:ea typeface="Calibri" panose="020F0502020204030204" pitchFamily="34" charset="0"/>
                <a:cs typeface="Times New Roman" panose="02020603050405020304" pitchFamily="18" charset="0"/>
              </a:rPr>
              <a:t>Acquis de la mise en œuvre du PNDS 2019-2022</a:t>
            </a:r>
            <a:br>
              <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rPr>
            </a:br>
            <a:endParaRPr lang="fr-FR" sz="2400" b="1" dirty="0">
              <a:solidFill>
                <a:schemeClr val="tx1">
                  <a:lumMod val="65000"/>
                  <a:lumOff val="35000"/>
                </a:schemeClr>
              </a:solidFill>
              <a:latin typeface="+mn-lt"/>
              <a:ea typeface="Calibri" panose="020F0502020204030204" pitchFamily="34"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01804874-4E42-D14D-C7EC-EC6F856AA26B}"/>
              </a:ext>
            </a:extLst>
          </p:cNvPr>
          <p:cNvSpPr>
            <a:spLocks noGrp="1"/>
          </p:cNvSpPr>
          <p:nvPr>
            <p:ph idx="1"/>
          </p:nvPr>
        </p:nvSpPr>
        <p:spPr>
          <a:xfrm>
            <a:off x="838200" y="914400"/>
            <a:ext cx="10515600" cy="5693790"/>
          </a:xfrm>
        </p:spPr>
        <p:txBody>
          <a:bodyPr>
            <a:normAutofit/>
          </a:bodyPr>
          <a:lstStyle/>
          <a:p>
            <a:r>
              <a:rPr lang="fr-FR" sz="2200" dirty="0">
                <a:solidFill>
                  <a:schemeClr val="tx1">
                    <a:lumMod val="65000"/>
                    <a:lumOff val="35000"/>
                  </a:schemeClr>
                </a:solidFill>
                <a:ea typeface="Calibri" panose="020F0502020204030204" pitchFamily="34" charset="0"/>
              </a:rPr>
              <a:t>Engagement Politique</a:t>
            </a:r>
            <a:r>
              <a:rPr lang="fr-FR" sz="1800" dirty="0">
                <a:solidFill>
                  <a:schemeClr val="tx1">
                    <a:lumMod val="65000"/>
                    <a:lumOff val="35000"/>
                  </a:schemeClr>
                </a:solidFill>
                <a:effectLst/>
                <a:ea typeface="Calibri" panose="020F0502020204030204" pitchFamily="34" charset="0"/>
              </a:rPr>
              <a:t>: </a:t>
            </a:r>
          </a:p>
          <a:p>
            <a:pPr lvl="1"/>
            <a:r>
              <a:rPr lang="fr-CD" sz="2600" dirty="0">
                <a:effectLst/>
                <a:ea typeface="Calibri" panose="020F0502020204030204" pitchFamily="34" charset="0"/>
              </a:rPr>
              <a:t>discours d’investiture du chef de l’Etat : le 24 janvier 2019 sur la CSU et le </a:t>
            </a:r>
            <a:r>
              <a:rPr lang="fr-FR" sz="2600" u="none" strike="noStrike" dirty="0">
                <a:effectLst/>
                <a:ea typeface="Calibri" panose="020F0502020204030204" pitchFamily="34" charset="0"/>
                <a:cs typeface="Times New Roman" panose="02020603050405020304" pitchFamily="18" charset="0"/>
              </a:rPr>
              <a:t>discours d’investiture du 20 janvier 2024</a:t>
            </a:r>
            <a:r>
              <a:rPr lang="fr-FR" sz="2600" dirty="0">
                <a:ea typeface="Calibri" panose="020F0502020204030204" pitchFamily="34" charset="0"/>
                <a:cs typeface="Times New Roman" panose="02020603050405020304" pitchFamily="18" charset="0"/>
              </a:rPr>
              <a:t> </a:t>
            </a:r>
            <a:r>
              <a:rPr lang="fr-FR" sz="2600" u="none" strike="noStrike" dirty="0">
                <a:effectLst/>
                <a:ea typeface="Calibri" panose="020F0502020204030204" pitchFamily="34" charset="0"/>
                <a:cs typeface="Times New Roman" panose="02020603050405020304" pitchFamily="18" charset="0"/>
              </a:rPr>
              <a:t>sur l’accès aux services de base en veillant sur l’extension des programmes tel que la couverture santé universelle, </a:t>
            </a:r>
          </a:p>
          <a:p>
            <a:pPr marL="285750" indent="-285750" algn="just">
              <a:lnSpc>
                <a:spcPct val="115000"/>
              </a:lnSpc>
              <a:spcBef>
                <a:spcPts val="600"/>
              </a:spcBef>
              <a:spcAft>
                <a:spcPts val="600"/>
              </a:spcAft>
              <a:buFont typeface="Symbol" panose="05050102010706020507" pitchFamily="18" charset="2"/>
              <a:buChar char=""/>
              <a:tabLst>
                <a:tab pos="630555" algn="l"/>
              </a:tabLst>
            </a:pPr>
            <a:r>
              <a:rPr lang="fr-FR" sz="2200" dirty="0">
                <a:solidFill>
                  <a:schemeClr val="tx1">
                    <a:lumMod val="65000"/>
                    <a:lumOff val="35000"/>
                  </a:schemeClr>
                </a:solidFill>
                <a:ea typeface="Calibri" panose="020F0502020204030204" pitchFamily="34" charset="0"/>
              </a:rPr>
              <a:t>Cadre Organique </a:t>
            </a:r>
            <a:r>
              <a:rPr lang="fr-FR" sz="2200" dirty="0">
                <a:solidFill>
                  <a:schemeClr val="tx1">
                    <a:lumMod val="65000"/>
                    <a:lumOff val="35000"/>
                  </a:schemeClr>
                </a:solidFill>
                <a:effectLst/>
                <a:ea typeface="Calibri" panose="020F0502020204030204" pitchFamily="34" charset="0"/>
              </a:rPr>
              <a:t>: </a:t>
            </a:r>
          </a:p>
          <a:p>
            <a:pPr marL="742950" lvl="1" indent="-285750" algn="just">
              <a:lnSpc>
                <a:spcPct val="115000"/>
              </a:lnSpc>
              <a:spcBef>
                <a:spcPts val="600"/>
              </a:spcBef>
              <a:spcAft>
                <a:spcPts val="600"/>
              </a:spcAft>
              <a:buFont typeface="Symbol" panose="05050102010706020507" pitchFamily="18" charset="2"/>
              <a:buChar char=""/>
              <a:tabLst>
                <a:tab pos="630555" algn="l"/>
              </a:tabLst>
            </a:pPr>
            <a:r>
              <a:rPr lang="fr-CD" sz="2200" dirty="0">
                <a:effectLst/>
                <a:ea typeface="Calibri" panose="020F0502020204030204" pitchFamily="34" charset="0"/>
              </a:rPr>
              <a:t>La création et l’opérationnalisation des établissements publics d’appui à la CSU et établissements ayant pour charge la mise en œuvre et l’application des normes et réglementation du secteur de la santé</a:t>
            </a:r>
            <a:r>
              <a:rPr lang="fr-CD" sz="2200" dirty="0">
                <a:ea typeface="Calibri" panose="020F0502020204030204" pitchFamily="34" charset="0"/>
              </a:rPr>
              <a:t>. </a:t>
            </a:r>
          </a:p>
          <a:p>
            <a:pPr marL="742950" lvl="1" indent="-285750" algn="just">
              <a:lnSpc>
                <a:spcPct val="115000"/>
              </a:lnSpc>
              <a:spcBef>
                <a:spcPts val="600"/>
              </a:spcBef>
              <a:spcAft>
                <a:spcPts val="600"/>
              </a:spcAft>
              <a:buFont typeface="Symbol" panose="05050102010706020507" pitchFamily="18" charset="2"/>
              <a:buChar char=""/>
              <a:tabLst>
                <a:tab pos="630555" algn="l"/>
              </a:tabLst>
            </a:pPr>
            <a:r>
              <a:rPr lang="fr-FR" sz="2200" u="none" strike="noStrike" dirty="0">
                <a:effectLst/>
                <a:ea typeface="Calibri" panose="020F0502020204030204" pitchFamily="34" charset="0"/>
                <a:cs typeface="Times New Roman" panose="02020603050405020304" pitchFamily="18" charset="0"/>
              </a:rPr>
              <a:t>la consolidation du cadre légal, politique, stratégique et de planification, constituée de : (i) La loi santé publique, (ii) la Politique nationale de la santé (PNS) 2001, (iii) la SRSS, (iv) le PNDS, (v) les plans stratégiques sous sectoriels, (vi) le PSN CSU, et (vii) les PAO à tous les niveaux ;</a:t>
            </a:r>
          </a:p>
          <a:p>
            <a:pPr marL="285750" indent="-285750" algn="just">
              <a:lnSpc>
                <a:spcPct val="125000"/>
              </a:lnSpc>
              <a:spcBef>
                <a:spcPts val="600"/>
              </a:spcBef>
              <a:spcAft>
                <a:spcPts val="600"/>
              </a:spcAft>
              <a:buFont typeface="Symbol" panose="05050102010706020507" pitchFamily="18" charset="2"/>
              <a:buChar char=""/>
              <a:tabLst>
                <a:tab pos="630555" algn="l"/>
              </a:tabLst>
            </a:pPr>
            <a:endParaRPr lang="fr-CD" sz="2200" dirty="0">
              <a:ea typeface="Calibri" panose="020F0502020204030204" pitchFamily="34" charset="0"/>
            </a:endParaRPr>
          </a:p>
          <a:p>
            <a:endParaRPr lang="fr-FR" sz="1800" b="1" dirty="0">
              <a:solidFill>
                <a:srgbClr val="4472C4"/>
              </a:solidFill>
              <a:effectLst/>
              <a:ea typeface="Calibri" panose="020F0502020204030204" pitchFamily="34" charset="0"/>
            </a:endParaRPr>
          </a:p>
          <a:p>
            <a:endParaRPr lang="fr-FR" sz="1800" b="1" dirty="0">
              <a:solidFill>
                <a:srgbClr val="4472C4"/>
              </a:solidFill>
              <a:effectLst/>
              <a:ea typeface="Calibri" panose="020F0502020204030204" pitchFamily="34" charset="0"/>
            </a:endParaRPr>
          </a:p>
          <a:p>
            <a:endParaRPr lang="fr-FR" sz="1800" b="1" dirty="0">
              <a:solidFill>
                <a:srgbClr val="4472C4"/>
              </a:solidFill>
              <a:effectLst/>
              <a:ea typeface="Calibri" panose="020F0502020204030204" pitchFamily="34" charset="0"/>
            </a:endParaRPr>
          </a:p>
          <a:p>
            <a:endParaRPr lang="fr-FR" sz="2200" b="1" dirty="0">
              <a:solidFill>
                <a:srgbClr val="4472C4"/>
              </a:solidFill>
              <a:ea typeface="Calibri" panose="020F0502020204030204" pitchFamily="34" charset="0"/>
            </a:endParaRPr>
          </a:p>
          <a:p>
            <a:endParaRPr lang="fr-FR" dirty="0"/>
          </a:p>
        </p:txBody>
      </p:sp>
    </p:spTree>
    <p:extLst>
      <p:ext uri="{BB962C8B-B14F-4D97-AF65-F5344CB8AC3E}">
        <p14:creationId xmlns:p14="http://schemas.microsoft.com/office/powerpoint/2010/main" val="68840592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2013</TotalTime>
  <Words>1586</Words>
  <Application>Microsoft Office PowerPoint</Application>
  <PresentationFormat>Grand écran</PresentationFormat>
  <Paragraphs>149</Paragraphs>
  <Slides>18</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18</vt:i4>
      </vt:variant>
    </vt:vector>
  </HeadingPairs>
  <TitlesOfParts>
    <vt:vector size="24" baseType="lpstr">
      <vt:lpstr>Arial</vt:lpstr>
      <vt:lpstr>Calibri</vt:lpstr>
      <vt:lpstr>Calibri Light</vt:lpstr>
      <vt:lpstr>Symbol</vt:lpstr>
      <vt:lpstr>Times New Roman</vt:lpstr>
      <vt:lpstr>Thème Office</vt:lpstr>
      <vt:lpstr>PNDS 2024-2034</vt:lpstr>
      <vt:lpstr>Plan de présentation</vt:lpstr>
      <vt:lpstr>INTRODUCTION</vt:lpstr>
      <vt:lpstr> Contexte : Situation géographique </vt:lpstr>
      <vt:lpstr> Contexte de la RDC : Situation sociodémographique </vt:lpstr>
      <vt:lpstr> Contexte : Situation politico-administrative et sécuritaire </vt:lpstr>
      <vt:lpstr> Contexte : Situation politico-administrative et sécuritaire </vt:lpstr>
      <vt:lpstr> Contexte : Situation du système national de santé </vt:lpstr>
      <vt:lpstr> Acquis de la mise en œuvre du PNDS 2019-2022 </vt:lpstr>
      <vt:lpstr> Acquis de la mise en œuvre du PNDS 2019-2022: Gouvernance </vt:lpstr>
      <vt:lpstr> Acquis de la mise en œuvre du PNDS 2019-2022 : Infrastructures </vt:lpstr>
      <vt:lpstr> Acquis de la mise en œuvre du PNDS 2019-2022 : RHS </vt:lpstr>
      <vt:lpstr> Acquis de la mise en œuvre du PNDS 2019-2022: Financement </vt:lpstr>
      <vt:lpstr>  Acquis de la mise en œuvre du PNDS 2019-2022 : Santé numérique </vt:lpstr>
      <vt:lpstr>Acquis de la mise en œuvre du PNDS 2019-2022 : sensibilisation</vt:lpstr>
      <vt:lpstr>Acquis de la mise en œuvre du PNDS 2019-2022 : Médicaments</vt:lpstr>
      <vt:lpstr>Acquis de la mise en œuvre du PNDS 2019-2022 : Lutte contre la maladie</vt:lpstr>
      <vt:lpstr>Acquis de la mise en œuvre du PNDS 2019-2022 : Lutte contre la maladie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Musa</dc:creator>
  <cp:lastModifiedBy>Dr Musa</cp:lastModifiedBy>
  <cp:revision>7</cp:revision>
  <dcterms:created xsi:type="dcterms:W3CDTF">2024-06-07T11:35:19Z</dcterms:created>
  <dcterms:modified xsi:type="dcterms:W3CDTF">2024-06-10T09:55:11Z</dcterms:modified>
</cp:coreProperties>
</file>